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94"/>
  </p:notesMasterIdLst>
  <p:sldIdLst>
    <p:sldId id="340" r:id="rId2"/>
    <p:sldId id="257" r:id="rId3"/>
    <p:sldId id="258" r:id="rId4"/>
    <p:sldId id="259" r:id="rId5"/>
    <p:sldId id="260" r:id="rId6"/>
    <p:sldId id="261" r:id="rId7"/>
    <p:sldId id="262" r:id="rId8"/>
    <p:sldId id="263" r:id="rId9"/>
    <p:sldId id="264" r:id="rId10"/>
    <p:sldId id="265" r:id="rId11"/>
    <p:sldId id="266" r:id="rId12"/>
    <p:sldId id="267" r:id="rId13"/>
    <p:sldId id="295" r:id="rId14"/>
    <p:sldId id="291" r:id="rId15"/>
    <p:sldId id="292" r:id="rId16"/>
    <p:sldId id="293" r:id="rId17"/>
    <p:sldId id="294"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313" r:id="rId34"/>
    <p:sldId id="312" r:id="rId35"/>
    <p:sldId id="314" r:id="rId36"/>
    <p:sldId id="283" r:id="rId37"/>
    <p:sldId id="284" r:id="rId38"/>
    <p:sldId id="285" r:id="rId39"/>
    <p:sldId id="286" r:id="rId40"/>
    <p:sldId id="287" r:id="rId41"/>
    <p:sldId id="288" r:id="rId42"/>
    <p:sldId id="290" r:id="rId43"/>
    <p:sldId id="289" r:id="rId44"/>
    <p:sldId id="315" r:id="rId45"/>
    <p:sldId id="317" r:id="rId46"/>
    <p:sldId id="318" r:id="rId47"/>
    <p:sldId id="319" r:id="rId48"/>
    <p:sldId id="316" r:id="rId49"/>
    <p:sldId id="320" r:id="rId50"/>
    <p:sldId id="321" r:id="rId51"/>
    <p:sldId id="322" r:id="rId52"/>
    <p:sldId id="325" r:id="rId53"/>
    <p:sldId id="323" r:id="rId54"/>
    <p:sldId id="326" r:id="rId55"/>
    <p:sldId id="328" r:id="rId56"/>
    <p:sldId id="327" r:id="rId57"/>
    <p:sldId id="329" r:id="rId58"/>
    <p:sldId id="330" r:id="rId59"/>
    <p:sldId id="331" r:id="rId60"/>
    <p:sldId id="332" r:id="rId61"/>
    <p:sldId id="333" r:id="rId62"/>
    <p:sldId id="334" r:id="rId63"/>
    <p:sldId id="335" r:id="rId64"/>
    <p:sldId id="336" r:id="rId65"/>
    <p:sldId id="338" r:id="rId66"/>
    <p:sldId id="339" r:id="rId67"/>
    <p:sldId id="337" r:id="rId68"/>
    <p:sldId id="346" r:id="rId69"/>
    <p:sldId id="347" r:id="rId70"/>
    <p:sldId id="348" r:id="rId71"/>
    <p:sldId id="349" r:id="rId72"/>
    <p:sldId id="350" r:id="rId73"/>
    <p:sldId id="351" r:id="rId74"/>
    <p:sldId id="352" r:id="rId75"/>
    <p:sldId id="353" r:id="rId76"/>
    <p:sldId id="354" r:id="rId77"/>
    <p:sldId id="355" r:id="rId78"/>
    <p:sldId id="341" r:id="rId79"/>
    <p:sldId id="342" r:id="rId80"/>
    <p:sldId id="343" r:id="rId81"/>
    <p:sldId id="344" r:id="rId82"/>
    <p:sldId id="296" r:id="rId83"/>
    <p:sldId id="345" r:id="rId84"/>
    <p:sldId id="256" r:id="rId85"/>
    <p:sldId id="356" r:id="rId86"/>
    <p:sldId id="310" r:id="rId87"/>
    <p:sldId id="311" r:id="rId88"/>
    <p:sldId id="357" r:id="rId89"/>
    <p:sldId id="358" r:id="rId90"/>
    <p:sldId id="360" r:id="rId91"/>
    <p:sldId id="361" r:id="rId92"/>
    <p:sldId id="362" r:id="rId93"/>
  </p:sldIdLst>
  <p:sldSz cx="12192000" cy="6858000"/>
  <p:notesSz cx="6858000" cy="9144000"/>
  <p:defaultTextStyle>
    <a:defPPr>
      <a:defRPr lang="en-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8AD8"/>
    <a:srgbClr val="E9EBF5"/>
    <a:srgbClr val="CFD5EA"/>
    <a:srgbClr val="792DD1"/>
    <a:srgbClr val="9437FF"/>
    <a:srgbClr val="521B93"/>
    <a:srgbClr val="945200"/>
    <a:srgbClr val="73FDD6"/>
    <a:srgbClr val="D883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94"/>
  </p:normalViewPr>
  <p:slideViewPr>
    <p:cSldViewPr snapToGrid="0">
      <p:cViewPr varScale="1">
        <p:scale>
          <a:sx n="117" d="100"/>
          <a:sy n="117" d="100"/>
        </p:scale>
        <p:origin x="808"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presProps" Target="pres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notesMaster" Target="notesMasters/notesMaster1.xml"/><Relationship Id="rId99"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WAR AMAR" userId="c1720d63-2acc-4633-aa0b-51ca7356e534" providerId="ADAL" clId="{09A5833F-57C2-E941-B610-690D1829DAD2}"/>
    <pc:docChg chg="custSel addSld modSld sldOrd">
      <pc:chgData name="ANWAR AMAR" userId="c1720d63-2acc-4633-aa0b-51ca7356e534" providerId="ADAL" clId="{09A5833F-57C2-E941-B610-690D1829DAD2}" dt="2021-01-20T08:19:25.132" v="475" actId="20577"/>
      <pc:docMkLst>
        <pc:docMk/>
      </pc:docMkLst>
      <pc:sldChg chg="modSp new mod ord">
        <pc:chgData name="ANWAR AMAR" userId="c1720d63-2acc-4633-aa0b-51ca7356e534" providerId="ADAL" clId="{09A5833F-57C2-E941-B610-690D1829DAD2}" dt="2021-01-20T08:19:25.132" v="475" actId="20577"/>
        <pc:sldMkLst>
          <pc:docMk/>
          <pc:sldMk cId="3180461739" sldId="340"/>
        </pc:sldMkLst>
        <pc:spChg chg="mod">
          <ac:chgData name="ANWAR AMAR" userId="c1720d63-2acc-4633-aa0b-51ca7356e534" providerId="ADAL" clId="{09A5833F-57C2-E941-B610-690D1829DAD2}" dt="2021-01-20T08:15:36.092" v="65" actId="20577"/>
          <ac:spMkLst>
            <pc:docMk/>
            <pc:sldMk cId="3180461739" sldId="340"/>
            <ac:spMk id="2" creationId="{A45E1E41-4B36-674D-B8FC-3A8FF06E6BD9}"/>
          </ac:spMkLst>
        </pc:spChg>
        <pc:spChg chg="mod">
          <ac:chgData name="ANWAR AMAR" userId="c1720d63-2acc-4633-aa0b-51ca7356e534" providerId="ADAL" clId="{09A5833F-57C2-E941-B610-690D1829DAD2}" dt="2021-01-20T08:19:25.132" v="475" actId="20577"/>
          <ac:spMkLst>
            <pc:docMk/>
            <pc:sldMk cId="3180461739" sldId="340"/>
            <ac:spMk id="3" creationId="{F1BB0D70-86A0-0641-9100-12344F7F2B02}"/>
          </ac:spMkLst>
        </pc:spChg>
      </pc:sldChg>
    </pc:docChg>
  </pc:docChgLst>
  <pc:docChgLst>
    <pc:chgData name="AMAR ANWAR" userId="c1720d63-2acc-4633-aa0b-51ca7356e534" providerId="ADAL" clId="{B0D9CB08-58A5-5743-9FA6-0BA53608A131}"/>
    <pc:docChg chg="custSel addSld modSld modMainMaster">
      <pc:chgData name="AMAR ANWAR" userId="c1720d63-2acc-4633-aa0b-51ca7356e534" providerId="ADAL" clId="{B0D9CB08-58A5-5743-9FA6-0BA53608A131}" dt="2023-02-07T08:03:03.594" v="13"/>
      <pc:docMkLst>
        <pc:docMk/>
      </pc:docMkLst>
      <pc:sldChg chg="add">
        <pc:chgData name="AMAR ANWAR" userId="c1720d63-2acc-4633-aa0b-51ca7356e534" providerId="ADAL" clId="{B0D9CB08-58A5-5743-9FA6-0BA53608A131}" dt="2023-02-07T08:03:03.594" v="13"/>
        <pc:sldMkLst>
          <pc:docMk/>
          <pc:sldMk cId="1880713337" sldId="256"/>
        </pc:sldMkLst>
      </pc:sldChg>
      <pc:sldChg chg="add">
        <pc:chgData name="AMAR ANWAR" userId="c1720d63-2acc-4633-aa0b-51ca7356e534" providerId="ADAL" clId="{B0D9CB08-58A5-5743-9FA6-0BA53608A131}" dt="2023-02-07T06:59:58.474" v="4"/>
        <pc:sldMkLst>
          <pc:docMk/>
          <pc:sldMk cId="3146095311" sldId="296"/>
        </pc:sldMkLst>
      </pc:sldChg>
      <pc:sldChg chg="add">
        <pc:chgData name="AMAR ANWAR" userId="c1720d63-2acc-4633-aa0b-51ca7356e534" providerId="ADAL" clId="{B0D9CB08-58A5-5743-9FA6-0BA53608A131}" dt="2023-02-07T08:03:03.594" v="13"/>
        <pc:sldMkLst>
          <pc:docMk/>
          <pc:sldMk cId="1724177169" sldId="310"/>
        </pc:sldMkLst>
      </pc:sldChg>
      <pc:sldChg chg="add">
        <pc:chgData name="AMAR ANWAR" userId="c1720d63-2acc-4633-aa0b-51ca7356e534" providerId="ADAL" clId="{B0D9CB08-58A5-5743-9FA6-0BA53608A131}" dt="2023-02-07T08:03:03.594" v="13"/>
        <pc:sldMkLst>
          <pc:docMk/>
          <pc:sldMk cId="3021993690" sldId="311"/>
        </pc:sldMkLst>
      </pc:sldChg>
      <pc:sldChg chg="add">
        <pc:chgData name="AMAR ANWAR" userId="c1720d63-2acc-4633-aa0b-51ca7356e534" providerId="ADAL" clId="{B0D9CB08-58A5-5743-9FA6-0BA53608A131}" dt="2023-02-07T06:56:21.169" v="0"/>
        <pc:sldMkLst>
          <pc:docMk/>
          <pc:sldMk cId="2155120194" sldId="341"/>
        </pc:sldMkLst>
      </pc:sldChg>
      <pc:sldChg chg="add">
        <pc:chgData name="AMAR ANWAR" userId="c1720d63-2acc-4633-aa0b-51ca7356e534" providerId="ADAL" clId="{B0D9CB08-58A5-5743-9FA6-0BA53608A131}" dt="2023-02-07T06:59:10.573" v="1"/>
        <pc:sldMkLst>
          <pc:docMk/>
          <pc:sldMk cId="2015055961" sldId="342"/>
        </pc:sldMkLst>
      </pc:sldChg>
      <pc:sldChg chg="add">
        <pc:chgData name="AMAR ANWAR" userId="c1720d63-2acc-4633-aa0b-51ca7356e534" providerId="ADAL" clId="{B0D9CB08-58A5-5743-9FA6-0BA53608A131}" dt="2023-02-07T06:59:20.065" v="2"/>
        <pc:sldMkLst>
          <pc:docMk/>
          <pc:sldMk cId="1095532865" sldId="343"/>
        </pc:sldMkLst>
      </pc:sldChg>
      <pc:sldChg chg="add">
        <pc:chgData name="AMAR ANWAR" userId="c1720d63-2acc-4633-aa0b-51ca7356e534" providerId="ADAL" clId="{B0D9CB08-58A5-5743-9FA6-0BA53608A131}" dt="2023-02-07T06:59:41.134" v="3"/>
        <pc:sldMkLst>
          <pc:docMk/>
          <pc:sldMk cId="1274562333" sldId="344"/>
        </pc:sldMkLst>
      </pc:sldChg>
      <pc:sldChg chg="add">
        <pc:chgData name="AMAR ANWAR" userId="c1720d63-2acc-4633-aa0b-51ca7356e534" providerId="ADAL" clId="{B0D9CB08-58A5-5743-9FA6-0BA53608A131}" dt="2023-02-07T07:00:27.238" v="5"/>
        <pc:sldMkLst>
          <pc:docMk/>
          <pc:sldMk cId="3717486467" sldId="345"/>
        </pc:sldMkLst>
      </pc:sldChg>
      <pc:sldChg chg="modSp add mod modClrScheme chgLayout">
        <pc:chgData name="AMAR ANWAR" userId="c1720d63-2acc-4633-aa0b-51ca7356e534" providerId="ADAL" clId="{B0D9CB08-58A5-5743-9FA6-0BA53608A131}" dt="2023-02-07T08:02:53.901" v="12" actId="700"/>
        <pc:sldMkLst>
          <pc:docMk/>
          <pc:sldMk cId="3722594908" sldId="346"/>
        </pc:sldMkLst>
        <pc:spChg chg="mod ord">
          <ac:chgData name="AMAR ANWAR" userId="c1720d63-2acc-4633-aa0b-51ca7356e534" providerId="ADAL" clId="{B0D9CB08-58A5-5743-9FA6-0BA53608A131}" dt="2023-02-07T08:02:53.901" v="12" actId="700"/>
          <ac:spMkLst>
            <pc:docMk/>
            <pc:sldMk cId="3722594908" sldId="346"/>
            <ac:spMk id="2" creationId="{4B27B16E-3FA0-2C1C-6838-D1A78849FB67}"/>
          </ac:spMkLst>
        </pc:spChg>
        <pc:spChg chg="mod ord">
          <ac:chgData name="AMAR ANWAR" userId="c1720d63-2acc-4633-aa0b-51ca7356e534" providerId="ADAL" clId="{B0D9CB08-58A5-5743-9FA6-0BA53608A131}" dt="2023-02-07T08:02:53.901" v="12" actId="700"/>
          <ac:spMkLst>
            <pc:docMk/>
            <pc:sldMk cId="3722594908" sldId="346"/>
            <ac:spMk id="3" creationId="{DE48CCA2-D67B-23D0-3E21-8D4B1CC0BDF3}"/>
          </ac:spMkLst>
        </pc:spChg>
      </pc:sldChg>
      <pc:sldChg chg="modSp add mod modClrScheme chgLayout">
        <pc:chgData name="AMAR ANWAR" userId="c1720d63-2acc-4633-aa0b-51ca7356e534" providerId="ADAL" clId="{B0D9CB08-58A5-5743-9FA6-0BA53608A131}" dt="2023-02-07T08:02:53.901" v="12" actId="700"/>
        <pc:sldMkLst>
          <pc:docMk/>
          <pc:sldMk cId="2260644301" sldId="347"/>
        </pc:sldMkLst>
        <pc:spChg chg="mod ord">
          <ac:chgData name="AMAR ANWAR" userId="c1720d63-2acc-4633-aa0b-51ca7356e534" providerId="ADAL" clId="{B0D9CB08-58A5-5743-9FA6-0BA53608A131}" dt="2023-02-07T08:02:53.901" v="12" actId="700"/>
          <ac:spMkLst>
            <pc:docMk/>
            <pc:sldMk cId="2260644301" sldId="347"/>
            <ac:spMk id="2" creationId="{197F5BF6-CB24-FB45-90A0-19AE814E2A92}"/>
          </ac:spMkLst>
        </pc:spChg>
        <pc:spChg chg="mod ord">
          <ac:chgData name="AMAR ANWAR" userId="c1720d63-2acc-4633-aa0b-51ca7356e534" providerId="ADAL" clId="{B0D9CB08-58A5-5743-9FA6-0BA53608A131}" dt="2023-02-07T08:02:53.901" v="12" actId="700"/>
          <ac:spMkLst>
            <pc:docMk/>
            <pc:sldMk cId="2260644301" sldId="347"/>
            <ac:spMk id="3" creationId="{43281E7A-8FE5-A54D-B3BA-48612ACD74F6}"/>
          </ac:spMkLst>
        </pc:spChg>
      </pc:sldChg>
      <pc:sldChg chg="modSp add mod modClrScheme chgLayout">
        <pc:chgData name="AMAR ANWAR" userId="c1720d63-2acc-4633-aa0b-51ca7356e534" providerId="ADAL" clId="{B0D9CB08-58A5-5743-9FA6-0BA53608A131}" dt="2023-02-07T08:02:53.901" v="12" actId="700"/>
        <pc:sldMkLst>
          <pc:docMk/>
          <pc:sldMk cId="1758014029" sldId="348"/>
        </pc:sldMkLst>
        <pc:spChg chg="mod ord">
          <ac:chgData name="AMAR ANWAR" userId="c1720d63-2acc-4633-aa0b-51ca7356e534" providerId="ADAL" clId="{B0D9CB08-58A5-5743-9FA6-0BA53608A131}" dt="2023-02-07T08:02:53.901" v="12" actId="700"/>
          <ac:spMkLst>
            <pc:docMk/>
            <pc:sldMk cId="1758014029" sldId="348"/>
            <ac:spMk id="2" creationId="{00000000-0000-0000-0000-000000000000}"/>
          </ac:spMkLst>
        </pc:spChg>
        <pc:spChg chg="mod ord">
          <ac:chgData name="AMAR ANWAR" userId="c1720d63-2acc-4633-aa0b-51ca7356e534" providerId="ADAL" clId="{B0D9CB08-58A5-5743-9FA6-0BA53608A131}" dt="2023-02-07T08:02:53.901" v="12" actId="700"/>
          <ac:spMkLst>
            <pc:docMk/>
            <pc:sldMk cId="1758014029" sldId="348"/>
            <ac:spMk id="3" creationId="{00000000-0000-0000-0000-000000000000}"/>
          </ac:spMkLst>
        </pc:spChg>
      </pc:sldChg>
      <pc:sldChg chg="modSp add mod modClrScheme chgLayout">
        <pc:chgData name="AMAR ANWAR" userId="c1720d63-2acc-4633-aa0b-51ca7356e534" providerId="ADAL" clId="{B0D9CB08-58A5-5743-9FA6-0BA53608A131}" dt="2023-02-07T08:02:53.901" v="12" actId="700"/>
        <pc:sldMkLst>
          <pc:docMk/>
          <pc:sldMk cId="1014391442" sldId="349"/>
        </pc:sldMkLst>
        <pc:spChg chg="mod ord">
          <ac:chgData name="AMAR ANWAR" userId="c1720d63-2acc-4633-aa0b-51ca7356e534" providerId="ADAL" clId="{B0D9CB08-58A5-5743-9FA6-0BA53608A131}" dt="2023-02-07T08:02:53.901" v="12" actId="700"/>
          <ac:spMkLst>
            <pc:docMk/>
            <pc:sldMk cId="1014391442" sldId="349"/>
            <ac:spMk id="2" creationId="{00000000-0000-0000-0000-000000000000}"/>
          </ac:spMkLst>
        </pc:spChg>
        <pc:spChg chg="mod ord">
          <ac:chgData name="AMAR ANWAR" userId="c1720d63-2acc-4633-aa0b-51ca7356e534" providerId="ADAL" clId="{B0D9CB08-58A5-5743-9FA6-0BA53608A131}" dt="2023-02-07T08:02:53.901" v="12" actId="700"/>
          <ac:spMkLst>
            <pc:docMk/>
            <pc:sldMk cId="1014391442" sldId="349"/>
            <ac:spMk id="3" creationId="{00000000-0000-0000-0000-000000000000}"/>
          </ac:spMkLst>
        </pc:spChg>
      </pc:sldChg>
      <pc:sldChg chg="modSp add mod modClrScheme chgLayout">
        <pc:chgData name="AMAR ANWAR" userId="c1720d63-2acc-4633-aa0b-51ca7356e534" providerId="ADAL" clId="{B0D9CB08-58A5-5743-9FA6-0BA53608A131}" dt="2023-02-07T08:02:53.901" v="12" actId="700"/>
        <pc:sldMkLst>
          <pc:docMk/>
          <pc:sldMk cId="1959996363" sldId="350"/>
        </pc:sldMkLst>
        <pc:spChg chg="mod ord">
          <ac:chgData name="AMAR ANWAR" userId="c1720d63-2acc-4633-aa0b-51ca7356e534" providerId="ADAL" clId="{B0D9CB08-58A5-5743-9FA6-0BA53608A131}" dt="2023-02-07T08:02:53.901" v="12" actId="700"/>
          <ac:spMkLst>
            <pc:docMk/>
            <pc:sldMk cId="1959996363" sldId="350"/>
            <ac:spMk id="2" creationId="{00000000-0000-0000-0000-000000000000}"/>
          </ac:spMkLst>
        </pc:spChg>
        <pc:spChg chg="mod ord">
          <ac:chgData name="AMAR ANWAR" userId="c1720d63-2acc-4633-aa0b-51ca7356e534" providerId="ADAL" clId="{B0D9CB08-58A5-5743-9FA6-0BA53608A131}" dt="2023-02-07T08:02:53.901" v="12" actId="700"/>
          <ac:spMkLst>
            <pc:docMk/>
            <pc:sldMk cId="1959996363" sldId="350"/>
            <ac:spMk id="3" creationId="{00000000-0000-0000-0000-000000000000}"/>
          </ac:spMkLst>
        </pc:spChg>
      </pc:sldChg>
      <pc:sldChg chg="modSp add mod modClrScheme chgLayout">
        <pc:chgData name="AMAR ANWAR" userId="c1720d63-2acc-4633-aa0b-51ca7356e534" providerId="ADAL" clId="{B0D9CB08-58A5-5743-9FA6-0BA53608A131}" dt="2023-02-07T08:02:53.901" v="12" actId="700"/>
        <pc:sldMkLst>
          <pc:docMk/>
          <pc:sldMk cId="105976039" sldId="351"/>
        </pc:sldMkLst>
        <pc:spChg chg="mod ord">
          <ac:chgData name="AMAR ANWAR" userId="c1720d63-2acc-4633-aa0b-51ca7356e534" providerId="ADAL" clId="{B0D9CB08-58A5-5743-9FA6-0BA53608A131}" dt="2023-02-07T08:02:53.901" v="12" actId="700"/>
          <ac:spMkLst>
            <pc:docMk/>
            <pc:sldMk cId="105976039" sldId="351"/>
            <ac:spMk id="2" creationId="{00000000-0000-0000-0000-000000000000}"/>
          </ac:spMkLst>
        </pc:spChg>
        <pc:spChg chg="mod ord">
          <ac:chgData name="AMAR ANWAR" userId="c1720d63-2acc-4633-aa0b-51ca7356e534" providerId="ADAL" clId="{B0D9CB08-58A5-5743-9FA6-0BA53608A131}" dt="2023-02-07T08:02:53.901" v="12" actId="700"/>
          <ac:spMkLst>
            <pc:docMk/>
            <pc:sldMk cId="105976039" sldId="351"/>
            <ac:spMk id="3" creationId="{00000000-0000-0000-0000-000000000000}"/>
          </ac:spMkLst>
        </pc:spChg>
      </pc:sldChg>
      <pc:sldChg chg="modSp add mod modClrScheme chgLayout">
        <pc:chgData name="AMAR ANWAR" userId="c1720d63-2acc-4633-aa0b-51ca7356e534" providerId="ADAL" clId="{B0D9CB08-58A5-5743-9FA6-0BA53608A131}" dt="2023-02-07T08:02:53.901" v="12" actId="700"/>
        <pc:sldMkLst>
          <pc:docMk/>
          <pc:sldMk cId="3253111301" sldId="352"/>
        </pc:sldMkLst>
        <pc:spChg chg="mod ord">
          <ac:chgData name="AMAR ANWAR" userId="c1720d63-2acc-4633-aa0b-51ca7356e534" providerId="ADAL" clId="{B0D9CB08-58A5-5743-9FA6-0BA53608A131}" dt="2023-02-07T08:02:53.901" v="12" actId="700"/>
          <ac:spMkLst>
            <pc:docMk/>
            <pc:sldMk cId="3253111301" sldId="352"/>
            <ac:spMk id="2" creationId="{00000000-0000-0000-0000-000000000000}"/>
          </ac:spMkLst>
        </pc:spChg>
        <pc:spChg chg="mod ord">
          <ac:chgData name="AMAR ANWAR" userId="c1720d63-2acc-4633-aa0b-51ca7356e534" providerId="ADAL" clId="{B0D9CB08-58A5-5743-9FA6-0BA53608A131}" dt="2023-02-07T08:02:53.901" v="12" actId="700"/>
          <ac:spMkLst>
            <pc:docMk/>
            <pc:sldMk cId="3253111301" sldId="352"/>
            <ac:spMk id="3" creationId="{00000000-0000-0000-0000-000000000000}"/>
          </ac:spMkLst>
        </pc:spChg>
      </pc:sldChg>
      <pc:sldChg chg="modSp add mod modClrScheme chgLayout">
        <pc:chgData name="AMAR ANWAR" userId="c1720d63-2acc-4633-aa0b-51ca7356e534" providerId="ADAL" clId="{B0D9CB08-58A5-5743-9FA6-0BA53608A131}" dt="2023-02-07T08:02:53.901" v="12" actId="700"/>
        <pc:sldMkLst>
          <pc:docMk/>
          <pc:sldMk cId="222468271" sldId="353"/>
        </pc:sldMkLst>
        <pc:spChg chg="mod ord">
          <ac:chgData name="AMAR ANWAR" userId="c1720d63-2acc-4633-aa0b-51ca7356e534" providerId="ADAL" clId="{B0D9CB08-58A5-5743-9FA6-0BA53608A131}" dt="2023-02-07T08:02:53.901" v="12" actId="700"/>
          <ac:spMkLst>
            <pc:docMk/>
            <pc:sldMk cId="222468271" sldId="353"/>
            <ac:spMk id="2" creationId="{00000000-0000-0000-0000-000000000000}"/>
          </ac:spMkLst>
        </pc:spChg>
        <pc:spChg chg="mod ord">
          <ac:chgData name="AMAR ANWAR" userId="c1720d63-2acc-4633-aa0b-51ca7356e534" providerId="ADAL" clId="{B0D9CB08-58A5-5743-9FA6-0BA53608A131}" dt="2023-02-07T08:02:53.901" v="12" actId="700"/>
          <ac:spMkLst>
            <pc:docMk/>
            <pc:sldMk cId="222468271" sldId="353"/>
            <ac:spMk id="3" creationId="{00000000-0000-0000-0000-000000000000}"/>
          </ac:spMkLst>
        </pc:spChg>
      </pc:sldChg>
      <pc:sldChg chg="modSp add mod modClrScheme chgLayout">
        <pc:chgData name="AMAR ANWAR" userId="c1720d63-2acc-4633-aa0b-51ca7356e534" providerId="ADAL" clId="{B0D9CB08-58A5-5743-9FA6-0BA53608A131}" dt="2023-02-07T08:02:53.901" v="12" actId="700"/>
        <pc:sldMkLst>
          <pc:docMk/>
          <pc:sldMk cId="3626038182" sldId="354"/>
        </pc:sldMkLst>
        <pc:spChg chg="mod ord">
          <ac:chgData name="AMAR ANWAR" userId="c1720d63-2acc-4633-aa0b-51ca7356e534" providerId="ADAL" clId="{B0D9CB08-58A5-5743-9FA6-0BA53608A131}" dt="2023-02-07T08:02:53.901" v="12" actId="700"/>
          <ac:spMkLst>
            <pc:docMk/>
            <pc:sldMk cId="3626038182" sldId="354"/>
            <ac:spMk id="2" creationId="{00000000-0000-0000-0000-000000000000}"/>
          </ac:spMkLst>
        </pc:spChg>
        <pc:spChg chg="mod ord">
          <ac:chgData name="AMAR ANWAR" userId="c1720d63-2acc-4633-aa0b-51ca7356e534" providerId="ADAL" clId="{B0D9CB08-58A5-5743-9FA6-0BA53608A131}" dt="2023-02-07T08:02:53.901" v="12" actId="700"/>
          <ac:spMkLst>
            <pc:docMk/>
            <pc:sldMk cId="3626038182" sldId="354"/>
            <ac:spMk id="3" creationId="{00000000-0000-0000-0000-000000000000}"/>
          </ac:spMkLst>
        </pc:spChg>
      </pc:sldChg>
      <pc:sldChg chg="modSp add mod modClrScheme chgLayout">
        <pc:chgData name="AMAR ANWAR" userId="c1720d63-2acc-4633-aa0b-51ca7356e534" providerId="ADAL" clId="{B0D9CB08-58A5-5743-9FA6-0BA53608A131}" dt="2023-02-07T08:02:53.901" v="12" actId="700"/>
        <pc:sldMkLst>
          <pc:docMk/>
          <pc:sldMk cId="1136104690" sldId="355"/>
        </pc:sldMkLst>
        <pc:spChg chg="mod ord">
          <ac:chgData name="AMAR ANWAR" userId="c1720d63-2acc-4633-aa0b-51ca7356e534" providerId="ADAL" clId="{B0D9CB08-58A5-5743-9FA6-0BA53608A131}" dt="2023-02-07T08:02:53.901" v="12" actId="700"/>
          <ac:spMkLst>
            <pc:docMk/>
            <pc:sldMk cId="1136104690" sldId="355"/>
            <ac:spMk id="2" creationId="{00000000-0000-0000-0000-000000000000}"/>
          </ac:spMkLst>
        </pc:spChg>
        <pc:spChg chg="mod ord">
          <ac:chgData name="AMAR ANWAR" userId="c1720d63-2acc-4633-aa0b-51ca7356e534" providerId="ADAL" clId="{B0D9CB08-58A5-5743-9FA6-0BA53608A131}" dt="2023-02-07T08:02:53.901" v="12" actId="700"/>
          <ac:spMkLst>
            <pc:docMk/>
            <pc:sldMk cId="1136104690" sldId="355"/>
            <ac:spMk id="3" creationId="{00000000-0000-0000-0000-000000000000}"/>
          </ac:spMkLst>
        </pc:spChg>
      </pc:sldChg>
      <pc:sldChg chg="add">
        <pc:chgData name="AMAR ANWAR" userId="c1720d63-2acc-4633-aa0b-51ca7356e534" providerId="ADAL" clId="{B0D9CB08-58A5-5743-9FA6-0BA53608A131}" dt="2023-02-07T08:03:03.594" v="13"/>
        <pc:sldMkLst>
          <pc:docMk/>
          <pc:sldMk cId="2462593326" sldId="356"/>
        </pc:sldMkLst>
      </pc:sldChg>
      <pc:sldChg chg="add">
        <pc:chgData name="AMAR ANWAR" userId="c1720d63-2acc-4633-aa0b-51ca7356e534" providerId="ADAL" clId="{B0D9CB08-58A5-5743-9FA6-0BA53608A131}" dt="2023-02-07T08:03:03.594" v="13"/>
        <pc:sldMkLst>
          <pc:docMk/>
          <pc:sldMk cId="3879367294" sldId="357"/>
        </pc:sldMkLst>
      </pc:sldChg>
      <pc:sldMasterChg chg="addSldLayout modSldLayout">
        <pc:chgData name="AMAR ANWAR" userId="c1720d63-2acc-4633-aa0b-51ca7356e534" providerId="ADAL" clId="{B0D9CB08-58A5-5743-9FA6-0BA53608A131}" dt="2023-02-07T08:02:29.291" v="11" actId="207"/>
        <pc:sldMasterMkLst>
          <pc:docMk/>
          <pc:sldMasterMk cId="2946582083" sldId="2147483648"/>
        </pc:sldMasterMkLst>
        <pc:sldLayoutChg chg="modSp add mod modTransition modAnim">
          <pc:chgData name="AMAR ANWAR" userId="c1720d63-2acc-4633-aa0b-51ca7356e534" providerId="ADAL" clId="{B0D9CB08-58A5-5743-9FA6-0BA53608A131}" dt="2023-02-07T08:02:29.291" v="11" actId="207"/>
          <pc:sldLayoutMkLst>
            <pc:docMk/>
            <pc:sldMasterMk cId="2946582083" sldId="2147483648"/>
            <pc:sldLayoutMk cId="4079818934" sldId="2147483661"/>
          </pc:sldLayoutMkLst>
          <pc:spChg chg="mod">
            <ac:chgData name="AMAR ANWAR" userId="c1720d63-2acc-4633-aa0b-51ca7356e534" providerId="ADAL" clId="{B0D9CB08-58A5-5743-9FA6-0BA53608A131}" dt="2023-02-07T08:02:29.291" v="11" actId="207"/>
            <ac:spMkLst>
              <pc:docMk/>
              <pc:sldMasterMk cId="2946582083" sldId="2147483648"/>
              <pc:sldLayoutMk cId="4079818934" sldId="2147483661"/>
              <ac:spMk id="2" creationId="{3D0A8C47-A3C2-D44B-A0FF-A72ECEF756EC}"/>
            </ac:spMkLst>
          </pc:spChg>
          <pc:spChg chg="mod">
            <ac:chgData name="AMAR ANWAR" userId="c1720d63-2acc-4633-aa0b-51ca7356e534" providerId="ADAL" clId="{B0D9CB08-58A5-5743-9FA6-0BA53608A131}" dt="2023-02-07T08:02:26.629" v="10" actId="207"/>
            <ac:spMkLst>
              <pc:docMk/>
              <pc:sldMasterMk cId="2946582083" sldId="2147483648"/>
              <pc:sldLayoutMk cId="4079818934" sldId="2147483661"/>
              <ac:spMk id="3" creationId="{8ACE21C9-A0BA-E942-8713-542FBA0743E0}"/>
            </ac:spMkLst>
          </pc:spChg>
        </pc:sldLayoutChg>
      </pc:sldMasterChg>
    </pc:docChg>
  </pc:docChgLst>
  <pc:docChgLst>
    <pc:chgData name="ANWAR AMAR" userId="c1720d63-2acc-4633-aa0b-51ca7356e534" providerId="ADAL" clId="{6D51494E-4AF8-AE4A-94C0-21D14638C292}"/>
    <pc:docChg chg="modSld">
      <pc:chgData name="ANWAR AMAR" userId="c1720d63-2acc-4633-aa0b-51ca7356e534" providerId="ADAL" clId="{6D51494E-4AF8-AE4A-94C0-21D14638C292}" dt="2021-09-24T03:29:41.331" v="3" actId="20577"/>
      <pc:docMkLst>
        <pc:docMk/>
      </pc:docMkLst>
      <pc:sldChg chg="modSp mod">
        <pc:chgData name="ANWAR AMAR" userId="c1720d63-2acc-4633-aa0b-51ca7356e534" providerId="ADAL" clId="{6D51494E-4AF8-AE4A-94C0-21D14638C292}" dt="2021-09-24T03:29:41.331" v="3" actId="20577"/>
        <pc:sldMkLst>
          <pc:docMk/>
          <pc:sldMk cId="550442549" sldId="325"/>
        </pc:sldMkLst>
        <pc:spChg chg="mod">
          <ac:chgData name="ANWAR AMAR" userId="c1720d63-2acc-4633-aa0b-51ca7356e534" providerId="ADAL" clId="{6D51494E-4AF8-AE4A-94C0-21D14638C292}" dt="2021-09-24T03:29:41.331" v="3" actId="20577"/>
          <ac:spMkLst>
            <pc:docMk/>
            <pc:sldMk cId="550442549" sldId="325"/>
            <ac:spMk id="3" creationId="{3F4FBB4E-832B-3D45-AA3A-B32F6A885B58}"/>
          </ac:spMkLst>
        </pc:spChg>
      </pc:sldChg>
    </pc:docChg>
  </pc:docChgLst>
  <pc:docChgLst>
    <pc:chgData name="AMAR ANWAR" userId="c1720d63-2acc-4633-aa0b-51ca7356e534" providerId="ADAL" clId="{956B57D6-5D3B-8146-9083-FAA51451C3E5}"/>
    <pc:docChg chg="custSel addSld delSld modSld">
      <pc:chgData name="AMAR ANWAR" userId="c1720d63-2acc-4633-aa0b-51ca7356e534" providerId="ADAL" clId="{956B57D6-5D3B-8146-9083-FAA51451C3E5}" dt="2023-03-14T00:48:31.680" v="31" actId="962"/>
      <pc:docMkLst>
        <pc:docMk/>
      </pc:docMkLst>
      <pc:sldChg chg="addSp delSp modSp new mod">
        <pc:chgData name="AMAR ANWAR" userId="c1720d63-2acc-4633-aa0b-51ca7356e534" providerId="ADAL" clId="{956B57D6-5D3B-8146-9083-FAA51451C3E5}" dt="2023-03-14T00:27:32.790" v="6" actId="962"/>
        <pc:sldMkLst>
          <pc:docMk/>
          <pc:sldMk cId="286784139" sldId="358"/>
        </pc:sldMkLst>
        <pc:spChg chg="del">
          <ac:chgData name="AMAR ANWAR" userId="c1720d63-2acc-4633-aa0b-51ca7356e534" providerId="ADAL" clId="{956B57D6-5D3B-8146-9083-FAA51451C3E5}" dt="2023-03-14T00:27:19.748" v="1" actId="931"/>
          <ac:spMkLst>
            <pc:docMk/>
            <pc:sldMk cId="286784139" sldId="358"/>
            <ac:spMk id="2" creationId="{EA52FF48-79E7-E77B-B6BD-9B611F03ECC8}"/>
          </ac:spMkLst>
        </pc:spChg>
        <pc:spChg chg="del">
          <ac:chgData name="AMAR ANWAR" userId="c1720d63-2acc-4633-aa0b-51ca7356e534" providerId="ADAL" clId="{956B57D6-5D3B-8146-9083-FAA51451C3E5}" dt="2023-03-14T00:27:30.306" v="4" actId="931"/>
          <ac:spMkLst>
            <pc:docMk/>
            <pc:sldMk cId="286784139" sldId="358"/>
            <ac:spMk id="3" creationId="{8DEBCFFF-EBF0-9708-3CAF-2E740863C9A5}"/>
          </ac:spMkLst>
        </pc:spChg>
        <pc:picChg chg="add mod">
          <ac:chgData name="AMAR ANWAR" userId="c1720d63-2acc-4633-aa0b-51ca7356e534" providerId="ADAL" clId="{956B57D6-5D3B-8146-9083-FAA51451C3E5}" dt="2023-03-14T00:27:23.051" v="3" actId="962"/>
          <ac:picMkLst>
            <pc:docMk/>
            <pc:sldMk cId="286784139" sldId="358"/>
            <ac:picMk id="5" creationId="{D8857821-D0C0-6173-0251-D914E4286BF7}"/>
          </ac:picMkLst>
        </pc:picChg>
        <pc:picChg chg="add mod">
          <ac:chgData name="AMAR ANWAR" userId="c1720d63-2acc-4633-aa0b-51ca7356e534" providerId="ADAL" clId="{956B57D6-5D3B-8146-9083-FAA51451C3E5}" dt="2023-03-14T00:27:32.790" v="6" actId="962"/>
          <ac:picMkLst>
            <pc:docMk/>
            <pc:sldMk cId="286784139" sldId="358"/>
            <ac:picMk id="7" creationId="{F3BDE41D-3470-32C2-E243-D04F7A6BCB9A}"/>
          </ac:picMkLst>
        </pc:picChg>
      </pc:sldChg>
      <pc:sldChg chg="new del">
        <pc:chgData name="AMAR ANWAR" userId="c1720d63-2acc-4633-aa0b-51ca7356e534" providerId="ADAL" clId="{956B57D6-5D3B-8146-9083-FAA51451C3E5}" dt="2023-03-14T00:28:19.927" v="15" actId="2696"/>
        <pc:sldMkLst>
          <pc:docMk/>
          <pc:sldMk cId="632813850" sldId="359"/>
        </pc:sldMkLst>
      </pc:sldChg>
      <pc:sldChg chg="addSp delSp modSp new mod">
        <pc:chgData name="AMAR ANWAR" userId="c1720d63-2acc-4633-aa0b-51ca7356e534" providerId="ADAL" clId="{956B57D6-5D3B-8146-9083-FAA51451C3E5}" dt="2023-03-14T00:28:06.050" v="14" actId="962"/>
        <pc:sldMkLst>
          <pc:docMk/>
          <pc:sldMk cId="2203049611" sldId="360"/>
        </pc:sldMkLst>
        <pc:spChg chg="del">
          <ac:chgData name="AMAR ANWAR" userId="c1720d63-2acc-4633-aa0b-51ca7356e534" providerId="ADAL" clId="{956B57D6-5D3B-8146-9083-FAA51451C3E5}" dt="2023-03-14T00:27:53.100" v="9" actId="931"/>
          <ac:spMkLst>
            <pc:docMk/>
            <pc:sldMk cId="2203049611" sldId="360"/>
            <ac:spMk id="2" creationId="{8ABCDB80-2168-E013-47EF-587432A8F72C}"/>
          </ac:spMkLst>
        </pc:spChg>
        <pc:spChg chg="del">
          <ac:chgData name="AMAR ANWAR" userId="c1720d63-2acc-4633-aa0b-51ca7356e534" providerId="ADAL" clId="{956B57D6-5D3B-8146-9083-FAA51451C3E5}" dt="2023-03-14T00:28:03.605" v="12" actId="931"/>
          <ac:spMkLst>
            <pc:docMk/>
            <pc:sldMk cId="2203049611" sldId="360"/>
            <ac:spMk id="3" creationId="{C7C6ABCF-0B60-D93F-96EF-F3E90DC3A709}"/>
          </ac:spMkLst>
        </pc:spChg>
        <pc:picChg chg="add mod">
          <ac:chgData name="AMAR ANWAR" userId="c1720d63-2acc-4633-aa0b-51ca7356e534" providerId="ADAL" clId="{956B57D6-5D3B-8146-9083-FAA51451C3E5}" dt="2023-03-14T00:27:55.586" v="11" actId="962"/>
          <ac:picMkLst>
            <pc:docMk/>
            <pc:sldMk cId="2203049611" sldId="360"/>
            <ac:picMk id="5" creationId="{0C606DC4-BF83-7670-38BD-C99CA5F0F7B4}"/>
          </ac:picMkLst>
        </pc:picChg>
        <pc:picChg chg="add mod">
          <ac:chgData name="AMAR ANWAR" userId="c1720d63-2acc-4633-aa0b-51ca7356e534" providerId="ADAL" clId="{956B57D6-5D3B-8146-9083-FAA51451C3E5}" dt="2023-03-14T00:28:06.050" v="14" actId="962"/>
          <ac:picMkLst>
            <pc:docMk/>
            <pc:sldMk cId="2203049611" sldId="360"/>
            <ac:picMk id="7" creationId="{928F0906-8909-D93C-C68F-1B1D578BB37D}"/>
          </ac:picMkLst>
        </pc:picChg>
      </pc:sldChg>
      <pc:sldChg chg="addSp delSp modSp new mod">
        <pc:chgData name="AMAR ANWAR" userId="c1720d63-2acc-4633-aa0b-51ca7356e534" providerId="ADAL" clId="{956B57D6-5D3B-8146-9083-FAA51451C3E5}" dt="2023-03-14T00:48:02.633" v="24" actId="962"/>
        <pc:sldMkLst>
          <pc:docMk/>
          <pc:sldMk cId="1430753265" sldId="361"/>
        </pc:sldMkLst>
        <pc:spChg chg="del">
          <ac:chgData name="AMAR ANWAR" userId="c1720d63-2acc-4633-aa0b-51ca7356e534" providerId="ADAL" clId="{956B57D6-5D3B-8146-9083-FAA51451C3E5}" dt="2023-03-14T00:47:43.535" v="17" actId="931"/>
          <ac:spMkLst>
            <pc:docMk/>
            <pc:sldMk cId="1430753265" sldId="361"/>
            <ac:spMk id="2" creationId="{FA692A59-4CCA-656E-6637-33A0AACCE467}"/>
          </ac:spMkLst>
        </pc:spChg>
        <pc:spChg chg="del">
          <ac:chgData name="AMAR ANWAR" userId="c1720d63-2acc-4633-aa0b-51ca7356e534" providerId="ADAL" clId="{956B57D6-5D3B-8146-9083-FAA51451C3E5}" dt="2023-03-14T00:47:48.934" v="20" actId="931"/>
          <ac:spMkLst>
            <pc:docMk/>
            <pc:sldMk cId="1430753265" sldId="361"/>
            <ac:spMk id="3" creationId="{86DE3CF6-8F8C-34BF-A214-B6922111A239}"/>
          </ac:spMkLst>
        </pc:spChg>
        <pc:spChg chg="add del mod">
          <ac:chgData name="AMAR ANWAR" userId="c1720d63-2acc-4633-aa0b-51ca7356e534" providerId="ADAL" clId="{956B57D6-5D3B-8146-9083-FAA51451C3E5}" dt="2023-03-14T00:48:00.257" v="22" actId="931"/>
          <ac:spMkLst>
            <pc:docMk/>
            <pc:sldMk cId="1430753265" sldId="361"/>
            <ac:spMk id="9" creationId="{95A77F9D-6F97-0DDA-E5CC-5619785C8ADF}"/>
          </ac:spMkLst>
        </pc:spChg>
        <pc:picChg chg="add mod">
          <ac:chgData name="AMAR ANWAR" userId="c1720d63-2acc-4633-aa0b-51ca7356e534" providerId="ADAL" clId="{956B57D6-5D3B-8146-9083-FAA51451C3E5}" dt="2023-03-14T00:47:45.786" v="19" actId="962"/>
          <ac:picMkLst>
            <pc:docMk/>
            <pc:sldMk cId="1430753265" sldId="361"/>
            <ac:picMk id="5" creationId="{B556AD8C-1B83-C000-4C8B-B34CAEC1EA76}"/>
          </ac:picMkLst>
        </pc:picChg>
        <pc:picChg chg="add del mod">
          <ac:chgData name="AMAR ANWAR" userId="c1720d63-2acc-4633-aa0b-51ca7356e534" providerId="ADAL" clId="{956B57D6-5D3B-8146-9083-FAA51451C3E5}" dt="2023-03-14T00:47:51.064" v="21" actId="478"/>
          <ac:picMkLst>
            <pc:docMk/>
            <pc:sldMk cId="1430753265" sldId="361"/>
            <ac:picMk id="7" creationId="{4C7B2E3C-F42E-1550-12F3-F2EBDF276EBB}"/>
          </ac:picMkLst>
        </pc:picChg>
        <pc:picChg chg="add mod">
          <ac:chgData name="AMAR ANWAR" userId="c1720d63-2acc-4633-aa0b-51ca7356e534" providerId="ADAL" clId="{956B57D6-5D3B-8146-9083-FAA51451C3E5}" dt="2023-03-14T00:48:02.633" v="24" actId="962"/>
          <ac:picMkLst>
            <pc:docMk/>
            <pc:sldMk cId="1430753265" sldId="361"/>
            <ac:picMk id="11" creationId="{BADC1933-98FA-A1D6-F057-B1E48FF08022}"/>
          </ac:picMkLst>
        </pc:picChg>
      </pc:sldChg>
      <pc:sldChg chg="addSp delSp modSp new mod">
        <pc:chgData name="AMAR ANWAR" userId="c1720d63-2acc-4633-aa0b-51ca7356e534" providerId="ADAL" clId="{956B57D6-5D3B-8146-9083-FAA51451C3E5}" dt="2023-03-14T00:48:31.680" v="31" actId="962"/>
        <pc:sldMkLst>
          <pc:docMk/>
          <pc:sldMk cId="1955095855" sldId="362"/>
        </pc:sldMkLst>
        <pc:spChg chg="del">
          <ac:chgData name="AMAR ANWAR" userId="c1720d63-2acc-4633-aa0b-51ca7356e534" providerId="ADAL" clId="{956B57D6-5D3B-8146-9083-FAA51451C3E5}" dt="2023-03-14T00:48:21.626" v="26" actId="931"/>
          <ac:spMkLst>
            <pc:docMk/>
            <pc:sldMk cId="1955095855" sldId="362"/>
            <ac:spMk id="2" creationId="{14D99C88-679D-DE85-DD28-9D00EC55D1D4}"/>
          </ac:spMkLst>
        </pc:spChg>
        <pc:spChg chg="del">
          <ac:chgData name="AMAR ANWAR" userId="c1720d63-2acc-4633-aa0b-51ca7356e534" providerId="ADAL" clId="{956B57D6-5D3B-8146-9083-FAA51451C3E5}" dt="2023-03-14T00:48:29.455" v="29" actId="931"/>
          <ac:spMkLst>
            <pc:docMk/>
            <pc:sldMk cId="1955095855" sldId="362"/>
            <ac:spMk id="3" creationId="{626583D0-9DCC-7A90-E154-9575EE666645}"/>
          </ac:spMkLst>
        </pc:spChg>
        <pc:picChg chg="add mod">
          <ac:chgData name="AMAR ANWAR" userId="c1720d63-2acc-4633-aa0b-51ca7356e534" providerId="ADAL" clId="{956B57D6-5D3B-8146-9083-FAA51451C3E5}" dt="2023-03-14T00:48:24.009" v="28" actId="962"/>
          <ac:picMkLst>
            <pc:docMk/>
            <pc:sldMk cId="1955095855" sldId="362"/>
            <ac:picMk id="5" creationId="{BC623F51-04C8-5F36-9ADB-8052F61941AF}"/>
          </ac:picMkLst>
        </pc:picChg>
        <pc:picChg chg="add mod">
          <ac:chgData name="AMAR ANWAR" userId="c1720d63-2acc-4633-aa0b-51ca7356e534" providerId="ADAL" clId="{956B57D6-5D3B-8146-9083-FAA51451C3E5}" dt="2023-03-14T00:48:31.680" v="31" actId="962"/>
          <ac:picMkLst>
            <pc:docMk/>
            <pc:sldMk cId="1955095855" sldId="362"/>
            <ac:picMk id="7" creationId="{395EAD90-18D7-ADA6-30C4-530C445ED327}"/>
          </ac:picMkLst>
        </pc:picChg>
      </pc:sldChg>
    </pc:docChg>
  </pc:docChgLst>
  <pc:docChgLst>
    <pc:chgData name="ANWAR AMAR" userId="c1720d63-2acc-4633-aa0b-51ca7356e534" providerId="ADAL" clId="{FC9E0BBC-8353-C445-8345-8F5748B5FE37}"/>
    <pc:docChg chg="undo custSel modSld modMainMaster">
      <pc:chgData name="ANWAR AMAR" userId="c1720d63-2acc-4633-aa0b-51ca7356e534" providerId="ADAL" clId="{FC9E0BBC-8353-C445-8345-8F5748B5FE37}" dt="2022-03-04T05:18:05.690" v="36" actId="14100"/>
      <pc:docMkLst>
        <pc:docMk/>
      </pc:docMkLst>
      <pc:sldChg chg="modSp mod">
        <pc:chgData name="ANWAR AMAR" userId="c1720d63-2acc-4633-aa0b-51ca7356e534" providerId="ADAL" clId="{FC9E0BBC-8353-C445-8345-8F5748B5FE37}" dt="2022-03-04T05:17:00.146" v="1" actId="1076"/>
        <pc:sldMkLst>
          <pc:docMk/>
          <pc:sldMk cId="2633167246" sldId="258"/>
        </pc:sldMkLst>
        <pc:spChg chg="mod">
          <ac:chgData name="ANWAR AMAR" userId="c1720d63-2acc-4633-aa0b-51ca7356e534" providerId="ADAL" clId="{FC9E0BBC-8353-C445-8345-8F5748B5FE37}" dt="2022-03-04T05:17:00.146" v="1" actId="1076"/>
          <ac:spMkLst>
            <pc:docMk/>
            <pc:sldMk cId="2633167246" sldId="258"/>
            <ac:spMk id="3" creationId="{A98C74E0-D634-F948-B86D-EC5FDEE03D0E}"/>
          </ac:spMkLst>
        </pc:spChg>
      </pc:sldChg>
      <pc:sldMasterChg chg="modSldLayout">
        <pc:chgData name="ANWAR AMAR" userId="c1720d63-2acc-4633-aa0b-51ca7356e534" providerId="ADAL" clId="{FC9E0BBC-8353-C445-8345-8F5748B5FE37}" dt="2022-03-04T05:18:05.690" v="36" actId="14100"/>
        <pc:sldMasterMkLst>
          <pc:docMk/>
          <pc:sldMasterMk cId="2946582083" sldId="2147483648"/>
        </pc:sldMasterMkLst>
        <pc:sldLayoutChg chg="addSp modSp mod">
          <pc:chgData name="ANWAR AMAR" userId="c1720d63-2acc-4633-aa0b-51ca7356e534" providerId="ADAL" clId="{FC9E0BBC-8353-C445-8345-8F5748B5FE37}" dt="2022-03-04T05:18:05.690" v="36" actId="14100"/>
          <pc:sldLayoutMkLst>
            <pc:docMk/>
            <pc:sldMasterMk cId="2946582083" sldId="2147483648"/>
            <pc:sldLayoutMk cId="2701496087" sldId="2147483650"/>
          </pc:sldLayoutMkLst>
          <pc:spChg chg="add mod">
            <ac:chgData name="ANWAR AMAR" userId="c1720d63-2acc-4633-aa0b-51ca7356e534" providerId="ADAL" clId="{FC9E0BBC-8353-C445-8345-8F5748B5FE37}" dt="2022-03-04T05:18:05.690" v="36" actId="14100"/>
            <ac:spMkLst>
              <pc:docMk/>
              <pc:sldMasterMk cId="2946582083" sldId="2147483648"/>
              <pc:sldLayoutMk cId="2701496087" sldId="2147483650"/>
              <ac:spMk id="4" creationId="{460C9B44-67B4-7B46-AA1F-BFC4151C5885}"/>
            </ac:spMkLst>
          </pc:spChg>
        </pc:sldLayoutChg>
      </pc:sldMasterChg>
    </pc:docChg>
  </pc:docChgLst>
  <pc:docChgLst>
    <pc:chgData name="AMAR ANWAR" userId="c1720d63-2acc-4633-aa0b-51ca7356e534" providerId="ADAL" clId="{4B23DCAB-B7B8-8B41-BE25-A5FB661FC7C5}"/>
    <pc:docChg chg="custSel modSld">
      <pc:chgData name="AMAR ANWAR" userId="c1720d63-2acc-4633-aa0b-51ca7356e534" providerId="ADAL" clId="{4B23DCAB-B7B8-8B41-BE25-A5FB661FC7C5}" dt="2022-09-21T01:40:23.406" v="26" actId="20577"/>
      <pc:docMkLst>
        <pc:docMk/>
      </pc:docMkLst>
      <pc:sldChg chg="addSp modSp mod modAnim">
        <pc:chgData name="AMAR ANWAR" userId="c1720d63-2acc-4633-aa0b-51ca7356e534" providerId="ADAL" clId="{4B23DCAB-B7B8-8B41-BE25-A5FB661FC7C5}" dt="2022-09-21T01:06:22.099" v="19" actId="1076"/>
        <pc:sldMkLst>
          <pc:docMk/>
          <pc:sldMk cId="111446881" sldId="283"/>
        </pc:sldMkLst>
        <pc:spChg chg="add mod">
          <ac:chgData name="AMAR ANWAR" userId="c1720d63-2acc-4633-aa0b-51ca7356e534" providerId="ADAL" clId="{4B23DCAB-B7B8-8B41-BE25-A5FB661FC7C5}" dt="2022-09-21T01:06:16.382" v="15" actId="1076"/>
          <ac:spMkLst>
            <pc:docMk/>
            <pc:sldMk cId="111446881" sldId="283"/>
            <ac:spMk id="4" creationId="{E24478A7-7FE4-62F6-D660-03458B096BB2}"/>
          </ac:spMkLst>
        </pc:spChg>
        <pc:spChg chg="add mod">
          <ac:chgData name="AMAR ANWAR" userId="c1720d63-2acc-4633-aa0b-51ca7356e534" providerId="ADAL" clId="{4B23DCAB-B7B8-8B41-BE25-A5FB661FC7C5}" dt="2022-09-21T01:06:18.248" v="16" actId="1076"/>
          <ac:spMkLst>
            <pc:docMk/>
            <pc:sldMk cId="111446881" sldId="283"/>
            <ac:spMk id="6" creationId="{5F75CA4E-76D8-4DCB-8C0F-77FD6BA17943}"/>
          </ac:spMkLst>
        </pc:spChg>
        <pc:spChg chg="add mod">
          <ac:chgData name="AMAR ANWAR" userId="c1720d63-2acc-4633-aa0b-51ca7356e534" providerId="ADAL" clId="{4B23DCAB-B7B8-8B41-BE25-A5FB661FC7C5}" dt="2022-09-21T01:06:19.914" v="17" actId="1076"/>
          <ac:spMkLst>
            <pc:docMk/>
            <pc:sldMk cId="111446881" sldId="283"/>
            <ac:spMk id="7" creationId="{F3AE5C00-276B-8038-261C-50B7C367FCC8}"/>
          </ac:spMkLst>
        </pc:spChg>
        <pc:spChg chg="add mod">
          <ac:chgData name="AMAR ANWAR" userId="c1720d63-2acc-4633-aa0b-51ca7356e534" providerId="ADAL" clId="{4B23DCAB-B7B8-8B41-BE25-A5FB661FC7C5}" dt="2022-09-21T01:06:22.099" v="19" actId="1076"/>
          <ac:spMkLst>
            <pc:docMk/>
            <pc:sldMk cId="111446881" sldId="283"/>
            <ac:spMk id="8" creationId="{8D937E80-FF7F-7380-4B34-E4BAC89A0247}"/>
          </ac:spMkLst>
        </pc:spChg>
      </pc:sldChg>
      <pc:sldChg chg="addSp delSp mod">
        <pc:chgData name="AMAR ANWAR" userId="c1720d63-2acc-4633-aa0b-51ca7356e534" providerId="ADAL" clId="{4B23DCAB-B7B8-8B41-BE25-A5FB661FC7C5}" dt="2022-09-21T00:39:06.798" v="1" actId="478"/>
        <pc:sldMkLst>
          <pc:docMk/>
          <pc:sldMk cId="721957772" sldId="287"/>
        </pc:sldMkLst>
        <pc:spChg chg="add del">
          <ac:chgData name="AMAR ANWAR" userId="c1720d63-2acc-4633-aa0b-51ca7356e534" providerId="ADAL" clId="{4B23DCAB-B7B8-8B41-BE25-A5FB661FC7C5}" dt="2022-09-21T00:39:06.798" v="1" actId="478"/>
          <ac:spMkLst>
            <pc:docMk/>
            <pc:sldMk cId="721957772" sldId="287"/>
            <ac:spMk id="4" creationId="{5FB31E40-7460-6421-E1BF-417147BEC611}"/>
          </ac:spMkLst>
        </pc:spChg>
      </pc:sldChg>
      <pc:sldChg chg="modSp">
        <pc:chgData name="AMAR ANWAR" userId="c1720d63-2acc-4633-aa0b-51ca7356e534" providerId="ADAL" clId="{4B23DCAB-B7B8-8B41-BE25-A5FB661FC7C5}" dt="2022-09-21T01:40:23.406" v="26" actId="20577"/>
        <pc:sldMkLst>
          <pc:docMk/>
          <pc:sldMk cId="2406059277" sldId="290"/>
        </pc:sldMkLst>
        <pc:spChg chg="mod">
          <ac:chgData name="AMAR ANWAR" userId="c1720d63-2acc-4633-aa0b-51ca7356e534" providerId="ADAL" clId="{4B23DCAB-B7B8-8B41-BE25-A5FB661FC7C5}" dt="2022-09-21T01:40:23.406" v="26" actId="20577"/>
          <ac:spMkLst>
            <pc:docMk/>
            <pc:sldMk cId="2406059277" sldId="290"/>
            <ac:spMk id="3" creationId="{00000000-0000-0000-0000-000000000000}"/>
          </ac:spMkLst>
        </pc:spChg>
      </pc:sldChg>
      <pc:sldChg chg="addSp modSp mod modAnim">
        <pc:chgData name="AMAR ANWAR" userId="c1720d63-2acc-4633-aa0b-51ca7356e534" providerId="ADAL" clId="{4B23DCAB-B7B8-8B41-BE25-A5FB661FC7C5}" dt="2022-09-21T01:05:58.537" v="5" actId="1076"/>
        <pc:sldMkLst>
          <pc:docMk/>
          <pc:sldMk cId="2323461411" sldId="312"/>
        </pc:sldMkLst>
        <pc:spChg chg="add mod">
          <ac:chgData name="AMAR ANWAR" userId="c1720d63-2acc-4633-aa0b-51ca7356e534" providerId="ADAL" clId="{4B23DCAB-B7B8-8B41-BE25-A5FB661FC7C5}" dt="2022-09-21T01:05:58.537" v="5" actId="1076"/>
          <ac:spMkLst>
            <pc:docMk/>
            <pc:sldMk cId="2323461411" sldId="312"/>
            <ac:spMk id="6" creationId="{0FCD6800-45E3-0518-1640-1A8A18358E56}"/>
          </ac:spMkLst>
        </pc:spChg>
      </pc:sldChg>
      <pc:sldChg chg="addSp mod modAnim">
        <pc:chgData name="AMAR ANWAR" userId="c1720d63-2acc-4633-aa0b-51ca7356e534" providerId="ADAL" clId="{4B23DCAB-B7B8-8B41-BE25-A5FB661FC7C5}" dt="2022-09-21T01:05:50.458" v="3"/>
        <pc:sldMkLst>
          <pc:docMk/>
          <pc:sldMk cId="1548019043" sldId="313"/>
        </pc:sldMkLst>
        <pc:spChg chg="add">
          <ac:chgData name="AMAR ANWAR" userId="c1720d63-2acc-4633-aa0b-51ca7356e534" providerId="ADAL" clId="{4B23DCAB-B7B8-8B41-BE25-A5FB661FC7C5}" dt="2022-09-21T01:05:46.882" v="2" actId="11529"/>
          <ac:spMkLst>
            <pc:docMk/>
            <pc:sldMk cId="1548019043" sldId="313"/>
            <ac:spMk id="6" creationId="{5C5E0B6B-D64A-B637-17B9-C02D2512AC96}"/>
          </ac:spMkLst>
        </pc:spChg>
      </pc:sldChg>
      <pc:sldChg chg="addSp modSp mod modAnim">
        <pc:chgData name="AMAR ANWAR" userId="c1720d63-2acc-4633-aa0b-51ca7356e534" providerId="ADAL" clId="{4B23DCAB-B7B8-8B41-BE25-A5FB661FC7C5}" dt="2022-09-21T01:19:17.283" v="20" actId="1076"/>
        <pc:sldMkLst>
          <pc:docMk/>
          <pc:sldMk cId="619426730" sldId="314"/>
        </pc:sldMkLst>
        <pc:spChg chg="add mod">
          <ac:chgData name="AMAR ANWAR" userId="c1720d63-2acc-4633-aa0b-51ca7356e534" providerId="ADAL" clId="{4B23DCAB-B7B8-8B41-BE25-A5FB661FC7C5}" dt="2022-09-21T01:19:17.283" v="20" actId="1076"/>
          <ac:spMkLst>
            <pc:docMk/>
            <pc:sldMk cId="619426730" sldId="314"/>
            <ac:spMk id="4" creationId="{5F73A946-C754-B35D-D6D9-019993A5BCD0}"/>
          </ac:spMkLst>
        </pc:spChg>
      </pc:sldChg>
    </pc:docChg>
  </pc:docChgLst>
  <pc:docChgLst>
    <pc:chgData name="AMAR ANWAR" userId="c1720d63-2acc-4633-aa0b-51ca7356e534" providerId="ADAL" clId="{15309D05-D4E4-B54F-B5F9-A3DACF9079CF}"/>
    <pc:docChg chg="custSel modSld">
      <pc:chgData name="AMAR ANWAR" userId="c1720d63-2acc-4633-aa0b-51ca7356e534" providerId="ADAL" clId="{15309D05-D4E4-B54F-B5F9-A3DACF9079CF}" dt="2022-09-19T06:58:15.604" v="11" actId="207"/>
      <pc:docMkLst>
        <pc:docMk/>
      </pc:docMkLst>
      <pc:sldChg chg="modSp mod">
        <pc:chgData name="AMAR ANWAR" userId="c1720d63-2acc-4633-aa0b-51ca7356e534" providerId="ADAL" clId="{15309D05-D4E4-B54F-B5F9-A3DACF9079CF}" dt="2022-09-19T06:57:26.048" v="8" actId="20577"/>
        <pc:sldMkLst>
          <pc:docMk/>
          <pc:sldMk cId="1571973035" sldId="315"/>
        </pc:sldMkLst>
        <pc:spChg chg="mod">
          <ac:chgData name="AMAR ANWAR" userId="c1720d63-2acc-4633-aa0b-51ca7356e534" providerId="ADAL" clId="{15309D05-D4E4-B54F-B5F9-A3DACF9079CF}" dt="2022-09-19T06:57:26.048" v="8" actId="20577"/>
          <ac:spMkLst>
            <pc:docMk/>
            <pc:sldMk cId="1571973035" sldId="315"/>
            <ac:spMk id="3" creationId="{D047C17C-D317-E746-AC58-C6325D6B8A41}"/>
          </ac:spMkLst>
        </pc:spChg>
      </pc:sldChg>
      <pc:sldChg chg="modSp mod">
        <pc:chgData name="AMAR ANWAR" userId="c1720d63-2acc-4633-aa0b-51ca7356e534" providerId="ADAL" clId="{15309D05-D4E4-B54F-B5F9-A3DACF9079CF}" dt="2022-09-19T06:58:15.604" v="11" actId="207"/>
        <pc:sldMkLst>
          <pc:docMk/>
          <pc:sldMk cId="2931823675" sldId="318"/>
        </pc:sldMkLst>
        <pc:graphicFrameChg chg="modGraphic">
          <ac:chgData name="AMAR ANWAR" userId="c1720d63-2acc-4633-aa0b-51ca7356e534" providerId="ADAL" clId="{15309D05-D4E4-B54F-B5F9-A3DACF9079CF}" dt="2022-09-19T06:58:15.604" v="11" actId="207"/>
          <ac:graphicFrameMkLst>
            <pc:docMk/>
            <pc:sldMk cId="2931823675" sldId="318"/>
            <ac:graphicFrameMk id="4" creationId="{53772FA3-6DF1-6C42-B949-6C351FD7DF00}"/>
          </ac:graphicFrameMkLst>
        </pc:graphicFrame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54263E7-C4D1-3643-A107-6C03F12EFA5A}" type="datetimeFigureOut">
              <a:rPr lang="en-GB" smtClean="0"/>
              <a:t>14/03/2023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8226EB0-E780-EB49-B2D0-B26BDBDBEC6F}" type="slidenum">
              <a:rPr lang="en-GB" smtClean="0"/>
              <a:t>‹#›</a:t>
            </a:fld>
            <a:endParaRPr lang="en-GB"/>
          </a:p>
        </p:txBody>
      </p:sp>
    </p:spTree>
    <p:extLst>
      <p:ext uri="{BB962C8B-B14F-4D97-AF65-F5344CB8AC3E}">
        <p14:creationId xmlns:p14="http://schemas.microsoft.com/office/powerpoint/2010/main" val="39703234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a:p>
        </p:txBody>
      </p:sp>
      <p:sp>
        <p:nvSpPr>
          <p:cNvPr id="4" name="Slide Number Placeholder 3"/>
          <p:cNvSpPr>
            <a:spLocks noGrp="1"/>
          </p:cNvSpPr>
          <p:nvPr>
            <p:ph type="sldNum" sz="quarter" idx="5"/>
          </p:nvPr>
        </p:nvSpPr>
        <p:spPr/>
        <p:txBody>
          <a:bodyPr/>
          <a:lstStyle/>
          <a:p>
            <a:fld id="{38226EB0-E780-EB49-B2D0-B26BDBDBEC6F}" type="slidenum">
              <a:rPr lang="en-GB" smtClean="0"/>
              <a:t>25</a:t>
            </a:fld>
            <a:endParaRPr lang="en-GB"/>
          </a:p>
        </p:txBody>
      </p:sp>
    </p:spTree>
    <p:extLst>
      <p:ext uri="{BB962C8B-B14F-4D97-AF65-F5344CB8AC3E}">
        <p14:creationId xmlns:p14="http://schemas.microsoft.com/office/powerpoint/2010/main" val="41874743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12381AD-CD19-8243-B065-5BBFCAE45734}" type="slidenum">
              <a:rPr lang="en-US" smtClean="0"/>
              <a:t>41</a:t>
            </a:fld>
            <a:endParaRPr lang="en-US"/>
          </a:p>
        </p:txBody>
      </p:sp>
    </p:spTree>
    <p:extLst>
      <p:ext uri="{BB962C8B-B14F-4D97-AF65-F5344CB8AC3E}">
        <p14:creationId xmlns:p14="http://schemas.microsoft.com/office/powerpoint/2010/main" val="101625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a:p>
        </p:txBody>
      </p:sp>
      <p:sp>
        <p:nvSpPr>
          <p:cNvPr id="4" name="Slide Number Placeholder 3"/>
          <p:cNvSpPr>
            <a:spLocks noGrp="1"/>
          </p:cNvSpPr>
          <p:nvPr>
            <p:ph type="sldNum" sz="quarter" idx="5"/>
          </p:nvPr>
        </p:nvSpPr>
        <p:spPr/>
        <p:txBody>
          <a:bodyPr/>
          <a:lstStyle/>
          <a:p>
            <a:fld id="{38226EB0-E780-EB49-B2D0-B26BDBDBEC6F}" type="slidenum">
              <a:rPr lang="en-GB" smtClean="0"/>
              <a:t>45</a:t>
            </a:fld>
            <a:endParaRPr lang="en-GB"/>
          </a:p>
        </p:txBody>
      </p:sp>
    </p:spTree>
    <p:extLst>
      <p:ext uri="{BB962C8B-B14F-4D97-AF65-F5344CB8AC3E}">
        <p14:creationId xmlns:p14="http://schemas.microsoft.com/office/powerpoint/2010/main" val="33602991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F55F7F8-F7F6-0346-A5A6-92F0A27CA06A}" type="slidenum">
              <a:rPr lang="en-US" smtClean="0"/>
              <a:t>49</a:t>
            </a:fld>
            <a:endParaRPr lang="en-US"/>
          </a:p>
        </p:txBody>
      </p:sp>
    </p:spTree>
    <p:extLst>
      <p:ext uri="{BB962C8B-B14F-4D97-AF65-F5344CB8AC3E}">
        <p14:creationId xmlns:p14="http://schemas.microsoft.com/office/powerpoint/2010/main" val="37778407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F55F7F8-F7F6-0346-A5A6-92F0A27CA06A}" type="slidenum">
              <a:rPr lang="en-US" smtClean="0"/>
              <a:t>54</a:t>
            </a:fld>
            <a:endParaRPr lang="en-US"/>
          </a:p>
        </p:txBody>
      </p:sp>
    </p:spTree>
    <p:extLst>
      <p:ext uri="{BB962C8B-B14F-4D97-AF65-F5344CB8AC3E}">
        <p14:creationId xmlns:p14="http://schemas.microsoft.com/office/powerpoint/2010/main" val="30145840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FBE7C9-25CC-6740-B7C4-93D5707E710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8BDED7EE-A463-7249-AAEC-BB3EEA71B8D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244A3200-4B2B-C548-9344-04158B020D0F}"/>
              </a:ext>
            </a:extLst>
          </p:cNvPr>
          <p:cNvSpPr>
            <a:spLocks noGrp="1"/>
          </p:cNvSpPr>
          <p:nvPr>
            <p:ph type="dt" sz="half" idx="10"/>
          </p:nvPr>
        </p:nvSpPr>
        <p:spPr/>
        <p:txBody>
          <a:bodyPr/>
          <a:lstStyle/>
          <a:p>
            <a:fld id="{5A93F89A-248D-B34D-A6B5-9B59697EAA95}" type="datetimeFigureOut">
              <a:rPr lang="en-GB" smtClean="0"/>
              <a:t>14/03/2023</a:t>
            </a:fld>
            <a:endParaRPr lang="en-GB"/>
          </a:p>
        </p:txBody>
      </p:sp>
      <p:sp>
        <p:nvSpPr>
          <p:cNvPr id="5" name="Footer Placeholder 4">
            <a:extLst>
              <a:ext uri="{FF2B5EF4-FFF2-40B4-BE49-F238E27FC236}">
                <a16:creationId xmlns:a16="http://schemas.microsoft.com/office/drawing/2014/main" id="{DB11B20D-CC25-8D48-B761-44F3793680F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5786754F-CFB8-3A42-9738-33DCF4879177}"/>
              </a:ext>
            </a:extLst>
          </p:cNvPr>
          <p:cNvSpPr>
            <a:spLocks noGrp="1"/>
          </p:cNvSpPr>
          <p:nvPr>
            <p:ph type="sldNum" sz="quarter" idx="12"/>
          </p:nvPr>
        </p:nvSpPr>
        <p:spPr/>
        <p:txBody>
          <a:bodyPr/>
          <a:lstStyle/>
          <a:p>
            <a:fld id="{40595A6D-C7B4-A84F-BDA8-DC63FED8C8C7}" type="slidenum">
              <a:rPr lang="en-GB" smtClean="0"/>
              <a:t>‹#›</a:t>
            </a:fld>
            <a:endParaRPr lang="en-GB"/>
          </a:p>
        </p:txBody>
      </p:sp>
    </p:spTree>
    <p:extLst>
      <p:ext uri="{BB962C8B-B14F-4D97-AF65-F5344CB8AC3E}">
        <p14:creationId xmlns:p14="http://schemas.microsoft.com/office/powerpoint/2010/main" val="24872122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6CE4DB-9024-0245-83D6-98FDF1B2C04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72B18C51-8334-8B43-9411-A42D7331DAD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609673FF-F400-7142-B0EA-CE9868BC21A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D8959D4-647D-794F-A35F-D1FE1D98F85C}"/>
              </a:ext>
            </a:extLst>
          </p:cNvPr>
          <p:cNvSpPr>
            <a:spLocks noGrp="1"/>
          </p:cNvSpPr>
          <p:nvPr>
            <p:ph type="dt" sz="half" idx="10"/>
          </p:nvPr>
        </p:nvSpPr>
        <p:spPr/>
        <p:txBody>
          <a:bodyPr/>
          <a:lstStyle/>
          <a:p>
            <a:fld id="{5A93F89A-248D-B34D-A6B5-9B59697EAA95}" type="datetimeFigureOut">
              <a:rPr lang="en-GB" smtClean="0"/>
              <a:t>14/03/2023</a:t>
            </a:fld>
            <a:endParaRPr lang="en-GB"/>
          </a:p>
        </p:txBody>
      </p:sp>
      <p:sp>
        <p:nvSpPr>
          <p:cNvPr id="6" name="Footer Placeholder 5">
            <a:extLst>
              <a:ext uri="{FF2B5EF4-FFF2-40B4-BE49-F238E27FC236}">
                <a16:creationId xmlns:a16="http://schemas.microsoft.com/office/drawing/2014/main" id="{1AECFB75-E3B1-2147-843D-B8F5500ACCC4}"/>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5B8EA1C8-471A-8345-B696-1A363127EF62}"/>
              </a:ext>
            </a:extLst>
          </p:cNvPr>
          <p:cNvSpPr>
            <a:spLocks noGrp="1"/>
          </p:cNvSpPr>
          <p:nvPr>
            <p:ph type="sldNum" sz="quarter" idx="12"/>
          </p:nvPr>
        </p:nvSpPr>
        <p:spPr/>
        <p:txBody>
          <a:bodyPr/>
          <a:lstStyle/>
          <a:p>
            <a:fld id="{40595A6D-C7B4-A84F-BDA8-DC63FED8C8C7}" type="slidenum">
              <a:rPr lang="en-GB" smtClean="0"/>
              <a:t>‹#›</a:t>
            </a:fld>
            <a:endParaRPr lang="en-GB"/>
          </a:p>
        </p:txBody>
      </p:sp>
    </p:spTree>
    <p:extLst>
      <p:ext uri="{BB962C8B-B14F-4D97-AF65-F5344CB8AC3E}">
        <p14:creationId xmlns:p14="http://schemas.microsoft.com/office/powerpoint/2010/main" val="5431468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33B41A-81C6-EC47-93F1-A549A897C486}"/>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AD0EA3BA-A6AC-A345-825B-8ACF3E50DE6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E5F0F89D-1F2E-4F4A-B16B-6318626E0CE8}"/>
              </a:ext>
            </a:extLst>
          </p:cNvPr>
          <p:cNvSpPr>
            <a:spLocks noGrp="1"/>
          </p:cNvSpPr>
          <p:nvPr>
            <p:ph type="dt" sz="half" idx="10"/>
          </p:nvPr>
        </p:nvSpPr>
        <p:spPr/>
        <p:txBody>
          <a:bodyPr/>
          <a:lstStyle/>
          <a:p>
            <a:fld id="{5A93F89A-248D-B34D-A6B5-9B59697EAA95}" type="datetimeFigureOut">
              <a:rPr lang="en-GB" smtClean="0"/>
              <a:t>14/03/2023</a:t>
            </a:fld>
            <a:endParaRPr lang="en-GB"/>
          </a:p>
        </p:txBody>
      </p:sp>
      <p:sp>
        <p:nvSpPr>
          <p:cNvPr id="5" name="Footer Placeholder 4">
            <a:extLst>
              <a:ext uri="{FF2B5EF4-FFF2-40B4-BE49-F238E27FC236}">
                <a16:creationId xmlns:a16="http://schemas.microsoft.com/office/drawing/2014/main" id="{B343DBD3-3D0A-6D45-B792-DA74A52AE60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5A59A6B8-A3EA-3F4D-AD4D-6C82F12C8174}"/>
              </a:ext>
            </a:extLst>
          </p:cNvPr>
          <p:cNvSpPr>
            <a:spLocks noGrp="1"/>
          </p:cNvSpPr>
          <p:nvPr>
            <p:ph type="sldNum" sz="quarter" idx="12"/>
          </p:nvPr>
        </p:nvSpPr>
        <p:spPr/>
        <p:txBody>
          <a:bodyPr/>
          <a:lstStyle/>
          <a:p>
            <a:fld id="{40595A6D-C7B4-A84F-BDA8-DC63FED8C8C7}" type="slidenum">
              <a:rPr lang="en-GB" smtClean="0"/>
              <a:t>‹#›</a:t>
            </a:fld>
            <a:endParaRPr lang="en-GB"/>
          </a:p>
        </p:txBody>
      </p:sp>
    </p:spTree>
    <p:extLst>
      <p:ext uri="{BB962C8B-B14F-4D97-AF65-F5344CB8AC3E}">
        <p14:creationId xmlns:p14="http://schemas.microsoft.com/office/powerpoint/2010/main" val="30733760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3563A32-E0CF-CB45-A8D8-BCAD124BFFE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0AE8BF1B-60A0-024F-A9E2-D57F28A03D7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D46D767-D5A7-E04E-A3D4-BA68E1AC44C1}"/>
              </a:ext>
            </a:extLst>
          </p:cNvPr>
          <p:cNvSpPr>
            <a:spLocks noGrp="1"/>
          </p:cNvSpPr>
          <p:nvPr>
            <p:ph type="dt" sz="half" idx="10"/>
          </p:nvPr>
        </p:nvSpPr>
        <p:spPr/>
        <p:txBody>
          <a:bodyPr/>
          <a:lstStyle/>
          <a:p>
            <a:fld id="{5A93F89A-248D-B34D-A6B5-9B59697EAA95}" type="datetimeFigureOut">
              <a:rPr lang="en-GB" smtClean="0"/>
              <a:t>14/03/2023</a:t>
            </a:fld>
            <a:endParaRPr lang="en-GB"/>
          </a:p>
        </p:txBody>
      </p:sp>
      <p:sp>
        <p:nvSpPr>
          <p:cNvPr id="5" name="Footer Placeholder 4">
            <a:extLst>
              <a:ext uri="{FF2B5EF4-FFF2-40B4-BE49-F238E27FC236}">
                <a16:creationId xmlns:a16="http://schemas.microsoft.com/office/drawing/2014/main" id="{2BCD23ED-AE03-2A45-B4A4-6A8FDCCFA3B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0DB2AF3-8251-A54D-8790-B822B565D3A7}"/>
              </a:ext>
            </a:extLst>
          </p:cNvPr>
          <p:cNvSpPr>
            <a:spLocks noGrp="1"/>
          </p:cNvSpPr>
          <p:nvPr>
            <p:ph type="sldNum" sz="quarter" idx="12"/>
          </p:nvPr>
        </p:nvSpPr>
        <p:spPr/>
        <p:txBody>
          <a:bodyPr/>
          <a:lstStyle/>
          <a:p>
            <a:fld id="{40595A6D-C7B4-A84F-BDA8-DC63FED8C8C7}" type="slidenum">
              <a:rPr lang="en-GB" smtClean="0"/>
              <a:t>‹#›</a:t>
            </a:fld>
            <a:endParaRPr lang="en-GB"/>
          </a:p>
        </p:txBody>
      </p:sp>
    </p:spTree>
    <p:extLst>
      <p:ext uri="{BB962C8B-B14F-4D97-AF65-F5344CB8AC3E}">
        <p14:creationId xmlns:p14="http://schemas.microsoft.com/office/powerpoint/2010/main" val="36906684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wo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CD50F88-8A58-4BF0-1FDC-A9E0BEBEBD20}"/>
              </a:ext>
            </a:extLst>
          </p:cNvPr>
          <p:cNvSpPr/>
          <p:nvPr userDrawn="1"/>
        </p:nvSpPr>
        <p:spPr>
          <a:xfrm>
            <a:off x="0" y="0"/>
            <a:ext cx="12192000"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3" name="Content Placeholder 2">
            <a:extLst>
              <a:ext uri="{FF2B5EF4-FFF2-40B4-BE49-F238E27FC236}">
                <a16:creationId xmlns:a16="http://schemas.microsoft.com/office/drawing/2014/main" id="{8CE05889-32FE-A07B-FBC3-BB8BFF6A3EA0}"/>
              </a:ext>
            </a:extLst>
          </p:cNvPr>
          <p:cNvSpPr>
            <a:spLocks noGrp="1"/>
          </p:cNvSpPr>
          <p:nvPr>
            <p:ph sz="half" idx="1"/>
          </p:nvPr>
        </p:nvSpPr>
        <p:spPr>
          <a:xfrm>
            <a:off x="-1" y="0"/>
            <a:ext cx="6096000" cy="6858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4" name="Content Placeholder 3">
            <a:extLst>
              <a:ext uri="{FF2B5EF4-FFF2-40B4-BE49-F238E27FC236}">
                <a16:creationId xmlns:a16="http://schemas.microsoft.com/office/drawing/2014/main" id="{22FEE9DE-AF8C-CB94-25B7-48A2241E096F}"/>
              </a:ext>
            </a:extLst>
          </p:cNvPr>
          <p:cNvSpPr>
            <a:spLocks noGrp="1"/>
          </p:cNvSpPr>
          <p:nvPr>
            <p:ph sz="half" idx="2"/>
          </p:nvPr>
        </p:nvSpPr>
        <p:spPr>
          <a:xfrm>
            <a:off x="6096000" y="0"/>
            <a:ext cx="6096000" cy="68580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CN" dirty="0"/>
          </a:p>
        </p:txBody>
      </p:sp>
    </p:spTree>
    <p:extLst>
      <p:ext uri="{BB962C8B-B14F-4D97-AF65-F5344CB8AC3E}">
        <p14:creationId xmlns:p14="http://schemas.microsoft.com/office/powerpoint/2010/main" val="756776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strips(downRigh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tmplLst>
          <p:tmpl>
            <p:tnLst>
              <p:par>
                <p:cTn presetID="18" presetClass="entr" presetSubtype="6" fill="hold" nodeType="click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strips(downRight)">
                      <p:cBhvr>
                        <p:cTn dur="500"/>
                        <p:tgtEl>
                          <p:spTgt spid="4"/>
                        </p:tgtEl>
                      </p:cBhvr>
                    </p:animEffect>
                  </p:childTnLst>
                </p:cTn>
              </p:par>
            </p:tnLst>
          </p:tmpl>
        </p:tmplLst>
      </p:bldP>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BD00A3F-23CB-4649-9FBF-31774233D8C8}"/>
              </a:ext>
            </a:extLst>
          </p:cNvPr>
          <p:cNvSpPr/>
          <p:nvPr userDrawn="1"/>
        </p:nvSpPr>
        <p:spPr>
          <a:xfrm>
            <a:off x="0" y="0"/>
            <a:ext cx="12192000" cy="6857999"/>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2" name="Title 1">
            <a:extLst>
              <a:ext uri="{FF2B5EF4-FFF2-40B4-BE49-F238E27FC236}">
                <a16:creationId xmlns:a16="http://schemas.microsoft.com/office/drawing/2014/main" id="{3D0A8C47-A3C2-D44B-A0FF-A72ECEF756EC}"/>
              </a:ext>
            </a:extLst>
          </p:cNvPr>
          <p:cNvSpPr>
            <a:spLocks noGrp="1"/>
          </p:cNvSpPr>
          <p:nvPr>
            <p:ph type="title"/>
          </p:nvPr>
        </p:nvSpPr>
        <p:spPr>
          <a:xfrm>
            <a:off x="0" y="1"/>
            <a:ext cx="12192000" cy="510988"/>
          </a:xfrm>
        </p:spPr>
        <p:txBody>
          <a:bodyPr/>
          <a:lstStyle>
            <a:lvl1pPr>
              <a:defRPr>
                <a:solidFill>
                  <a:schemeClr val="bg1"/>
                </a:solidFill>
              </a:defRPr>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8ACE21C9-A0BA-E942-8713-542FBA0743E0}"/>
              </a:ext>
            </a:extLst>
          </p:cNvPr>
          <p:cNvSpPr>
            <a:spLocks noGrp="1"/>
          </p:cNvSpPr>
          <p:nvPr>
            <p:ph idx="1"/>
          </p:nvPr>
        </p:nvSpPr>
        <p:spPr>
          <a:xfrm>
            <a:off x="0" y="548155"/>
            <a:ext cx="12192000" cy="6309844"/>
          </a:xfrm>
        </p:spPr>
        <p:txBody>
          <a:bodyPr/>
          <a:lstStyle>
            <a:lvl1pPr marL="12700" indent="-12700">
              <a:buNone/>
              <a:tabLst/>
              <a:defRPr>
                <a:solidFill>
                  <a:schemeClr val="bg1"/>
                </a:solidFill>
              </a:defRPr>
            </a:lvl1pPr>
            <a:lvl2pPr>
              <a:buNone/>
              <a:defRPr>
                <a:solidFill>
                  <a:schemeClr val="bg1"/>
                </a:solidFill>
              </a:defRPr>
            </a:lvl2pPr>
            <a:lvl3pPr>
              <a:buNone/>
              <a:defRPr>
                <a:solidFill>
                  <a:schemeClr val="bg1"/>
                </a:solidFill>
              </a:defRPr>
            </a:lvl3pPr>
            <a:lvl4pPr>
              <a:buNone/>
              <a:defRPr>
                <a:solidFill>
                  <a:schemeClr val="bg1"/>
                </a:solidFill>
              </a:defRPr>
            </a:lvl4pPr>
            <a:lvl5pPr>
              <a:buNone/>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Box 3">
            <a:extLst>
              <a:ext uri="{FF2B5EF4-FFF2-40B4-BE49-F238E27FC236}">
                <a16:creationId xmlns:a16="http://schemas.microsoft.com/office/drawing/2014/main" id="{460C9B44-67B4-7B46-AA1F-BFC4151C5885}"/>
              </a:ext>
            </a:extLst>
          </p:cNvPr>
          <p:cNvSpPr txBox="1"/>
          <p:nvPr userDrawn="1"/>
        </p:nvSpPr>
        <p:spPr>
          <a:xfrm>
            <a:off x="10273553" y="0"/>
            <a:ext cx="1918447" cy="415498"/>
          </a:xfrm>
          <a:prstGeom prst="rect">
            <a:avLst/>
          </a:prstGeom>
          <a:noFill/>
        </p:spPr>
        <p:txBody>
          <a:bodyPr wrap="square" rtlCol="0">
            <a:spAutoFit/>
          </a:bodyPr>
          <a:lstStyle/>
          <a:p>
            <a:pPr algn="r"/>
            <a:r>
              <a:rPr lang="en-GB" sz="1050">
                <a:solidFill>
                  <a:schemeClr val="bg1"/>
                </a:solidFill>
              </a:rPr>
              <a:t>0478</a:t>
            </a:r>
            <a:br>
              <a:rPr lang="en-GB" sz="1050">
                <a:solidFill>
                  <a:schemeClr val="bg1"/>
                </a:solidFill>
              </a:rPr>
            </a:br>
            <a:r>
              <a:rPr lang="en-GB" sz="1050">
                <a:solidFill>
                  <a:schemeClr val="bg1"/>
                </a:solidFill>
              </a:rPr>
              <a:t>1.1 Number Systems</a:t>
            </a:r>
          </a:p>
        </p:txBody>
      </p:sp>
    </p:spTree>
    <p:extLst>
      <p:ext uri="{BB962C8B-B14F-4D97-AF65-F5344CB8AC3E}">
        <p14:creationId xmlns:p14="http://schemas.microsoft.com/office/powerpoint/2010/main" val="2701496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 lvl="2">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 lvl="3">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 lvl="4">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 lvl="5">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Lst>
      </p:bldP>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BD00A3F-23CB-4649-9FBF-31774233D8C8}"/>
              </a:ext>
            </a:extLst>
          </p:cNvPr>
          <p:cNvSpPr/>
          <p:nvPr userDrawn="1"/>
        </p:nvSpPr>
        <p:spPr>
          <a:xfrm>
            <a:off x="0" y="0"/>
            <a:ext cx="12192000" cy="6857999"/>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2" name="Title 1">
            <a:extLst>
              <a:ext uri="{FF2B5EF4-FFF2-40B4-BE49-F238E27FC236}">
                <a16:creationId xmlns:a16="http://schemas.microsoft.com/office/drawing/2014/main" id="{3D0A8C47-A3C2-D44B-A0FF-A72ECEF756EC}"/>
              </a:ext>
            </a:extLst>
          </p:cNvPr>
          <p:cNvSpPr>
            <a:spLocks noGrp="1"/>
          </p:cNvSpPr>
          <p:nvPr>
            <p:ph type="title"/>
          </p:nvPr>
        </p:nvSpPr>
        <p:spPr>
          <a:xfrm>
            <a:off x="0" y="1"/>
            <a:ext cx="12192000" cy="510988"/>
          </a:xfrm>
          <a:solidFill>
            <a:srgbClr val="FF8AD8"/>
          </a:solidFill>
        </p:spPr>
        <p:txBody>
          <a:bodyPr/>
          <a:lstStyle>
            <a:lvl1pPr>
              <a:defRPr>
                <a:solidFill>
                  <a:schemeClr val="tx1"/>
                </a:solidFill>
              </a:defRPr>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8ACE21C9-A0BA-E942-8713-542FBA0743E0}"/>
              </a:ext>
            </a:extLst>
          </p:cNvPr>
          <p:cNvSpPr>
            <a:spLocks noGrp="1"/>
          </p:cNvSpPr>
          <p:nvPr>
            <p:ph idx="1"/>
          </p:nvPr>
        </p:nvSpPr>
        <p:spPr>
          <a:xfrm>
            <a:off x="0" y="548155"/>
            <a:ext cx="12192000" cy="6309844"/>
          </a:xfrm>
          <a:solidFill>
            <a:srgbClr val="FF8AD8"/>
          </a:solidFill>
        </p:spPr>
        <p:txBody>
          <a:bodyPr/>
          <a:lstStyle>
            <a:lvl1pPr marL="12700" indent="-12700">
              <a:buNone/>
              <a:tabLst/>
              <a:defRPr>
                <a:solidFill>
                  <a:schemeClr val="tx1"/>
                </a:solidFill>
              </a:defRPr>
            </a:lvl1pPr>
            <a:lvl2pPr>
              <a:buNone/>
              <a:defRPr>
                <a:solidFill>
                  <a:schemeClr val="tx1"/>
                </a:solidFill>
              </a:defRPr>
            </a:lvl2pPr>
            <a:lvl3pPr>
              <a:buNone/>
              <a:defRPr>
                <a:solidFill>
                  <a:schemeClr val="tx1"/>
                </a:solidFill>
              </a:defRPr>
            </a:lvl3pPr>
            <a:lvl4pPr>
              <a:buNone/>
              <a:defRPr>
                <a:solidFill>
                  <a:schemeClr val="tx1"/>
                </a:solidFill>
              </a:defRPr>
            </a:lvl4pPr>
            <a:lvl5pPr>
              <a:buNone/>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Box 3">
            <a:extLst>
              <a:ext uri="{FF2B5EF4-FFF2-40B4-BE49-F238E27FC236}">
                <a16:creationId xmlns:a16="http://schemas.microsoft.com/office/drawing/2014/main" id="{460C9B44-67B4-7B46-AA1F-BFC4151C5885}"/>
              </a:ext>
            </a:extLst>
          </p:cNvPr>
          <p:cNvSpPr txBox="1"/>
          <p:nvPr userDrawn="1"/>
        </p:nvSpPr>
        <p:spPr>
          <a:xfrm>
            <a:off x="10273553" y="0"/>
            <a:ext cx="1918447" cy="415498"/>
          </a:xfrm>
          <a:prstGeom prst="rect">
            <a:avLst/>
          </a:prstGeom>
          <a:noFill/>
        </p:spPr>
        <p:txBody>
          <a:bodyPr wrap="square" rtlCol="0">
            <a:spAutoFit/>
          </a:bodyPr>
          <a:lstStyle/>
          <a:p>
            <a:pPr algn="r"/>
            <a:r>
              <a:rPr lang="en-GB" sz="1050">
                <a:solidFill>
                  <a:schemeClr val="bg1"/>
                </a:solidFill>
              </a:rPr>
              <a:t>0478</a:t>
            </a:r>
            <a:br>
              <a:rPr lang="en-GB" sz="1050">
                <a:solidFill>
                  <a:schemeClr val="bg1"/>
                </a:solidFill>
              </a:rPr>
            </a:br>
            <a:r>
              <a:rPr lang="en-GB" sz="1050">
                <a:solidFill>
                  <a:schemeClr val="bg1"/>
                </a:solidFill>
              </a:rPr>
              <a:t>1.1 Number Systems</a:t>
            </a:r>
          </a:p>
        </p:txBody>
      </p:sp>
    </p:spTree>
    <p:extLst>
      <p:ext uri="{BB962C8B-B14F-4D97-AF65-F5344CB8AC3E}">
        <p14:creationId xmlns:p14="http://schemas.microsoft.com/office/powerpoint/2010/main" val="4079818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tmplLst>
          <p:tmpl lvl="1">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 lvl="2">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 lvl="3">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 lvl="4">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 lvl="5">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Lst>
      </p:bldP>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ADB4E1-0285-024A-89F3-82D6E7FAEB0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79630101-A3B5-5D49-B9FB-3A05D61B7AD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35DA61D-480D-B14E-BE10-CC2288B5F0BB}"/>
              </a:ext>
            </a:extLst>
          </p:cNvPr>
          <p:cNvSpPr>
            <a:spLocks noGrp="1"/>
          </p:cNvSpPr>
          <p:nvPr>
            <p:ph type="dt" sz="half" idx="10"/>
          </p:nvPr>
        </p:nvSpPr>
        <p:spPr/>
        <p:txBody>
          <a:bodyPr/>
          <a:lstStyle/>
          <a:p>
            <a:fld id="{5A93F89A-248D-B34D-A6B5-9B59697EAA95}" type="datetimeFigureOut">
              <a:rPr lang="en-GB" smtClean="0"/>
              <a:t>14/03/2023</a:t>
            </a:fld>
            <a:endParaRPr lang="en-GB"/>
          </a:p>
        </p:txBody>
      </p:sp>
      <p:sp>
        <p:nvSpPr>
          <p:cNvPr id="5" name="Footer Placeholder 4">
            <a:extLst>
              <a:ext uri="{FF2B5EF4-FFF2-40B4-BE49-F238E27FC236}">
                <a16:creationId xmlns:a16="http://schemas.microsoft.com/office/drawing/2014/main" id="{321F0590-8B00-BA41-AE49-668C2CAB52D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7FAC4C12-0B29-174A-B819-DF2EC1B5F5E2}"/>
              </a:ext>
            </a:extLst>
          </p:cNvPr>
          <p:cNvSpPr>
            <a:spLocks noGrp="1"/>
          </p:cNvSpPr>
          <p:nvPr>
            <p:ph type="sldNum" sz="quarter" idx="12"/>
          </p:nvPr>
        </p:nvSpPr>
        <p:spPr/>
        <p:txBody>
          <a:bodyPr/>
          <a:lstStyle/>
          <a:p>
            <a:fld id="{40595A6D-C7B4-A84F-BDA8-DC63FED8C8C7}" type="slidenum">
              <a:rPr lang="en-GB" smtClean="0"/>
              <a:t>‹#›</a:t>
            </a:fld>
            <a:endParaRPr lang="en-GB"/>
          </a:p>
        </p:txBody>
      </p:sp>
    </p:spTree>
    <p:extLst>
      <p:ext uri="{BB962C8B-B14F-4D97-AF65-F5344CB8AC3E}">
        <p14:creationId xmlns:p14="http://schemas.microsoft.com/office/powerpoint/2010/main" val="11262089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9BFB4A-76DD-FF49-97DE-B0E504548DC9}"/>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98BCE686-806D-A440-87E0-339E5291F11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EF8A43E2-8FDF-E640-8F8C-94537842A39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BCE63A74-3019-5243-A108-07E62345E625}"/>
              </a:ext>
            </a:extLst>
          </p:cNvPr>
          <p:cNvSpPr>
            <a:spLocks noGrp="1"/>
          </p:cNvSpPr>
          <p:nvPr>
            <p:ph type="dt" sz="half" idx="10"/>
          </p:nvPr>
        </p:nvSpPr>
        <p:spPr/>
        <p:txBody>
          <a:bodyPr/>
          <a:lstStyle/>
          <a:p>
            <a:fld id="{5A93F89A-248D-B34D-A6B5-9B59697EAA95}" type="datetimeFigureOut">
              <a:rPr lang="en-GB" smtClean="0"/>
              <a:t>14/03/2023</a:t>
            </a:fld>
            <a:endParaRPr lang="en-GB"/>
          </a:p>
        </p:txBody>
      </p:sp>
      <p:sp>
        <p:nvSpPr>
          <p:cNvPr id="6" name="Footer Placeholder 5">
            <a:extLst>
              <a:ext uri="{FF2B5EF4-FFF2-40B4-BE49-F238E27FC236}">
                <a16:creationId xmlns:a16="http://schemas.microsoft.com/office/drawing/2014/main" id="{E1D1EA89-A9CB-9E40-8B07-6ADB61AEA5C5}"/>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F76EDE95-E3F5-C146-A70C-109C537A77F1}"/>
              </a:ext>
            </a:extLst>
          </p:cNvPr>
          <p:cNvSpPr>
            <a:spLocks noGrp="1"/>
          </p:cNvSpPr>
          <p:nvPr>
            <p:ph type="sldNum" sz="quarter" idx="12"/>
          </p:nvPr>
        </p:nvSpPr>
        <p:spPr/>
        <p:txBody>
          <a:bodyPr/>
          <a:lstStyle/>
          <a:p>
            <a:fld id="{40595A6D-C7B4-A84F-BDA8-DC63FED8C8C7}" type="slidenum">
              <a:rPr lang="en-GB" smtClean="0"/>
              <a:t>‹#›</a:t>
            </a:fld>
            <a:endParaRPr lang="en-GB"/>
          </a:p>
        </p:txBody>
      </p:sp>
    </p:spTree>
    <p:extLst>
      <p:ext uri="{BB962C8B-B14F-4D97-AF65-F5344CB8AC3E}">
        <p14:creationId xmlns:p14="http://schemas.microsoft.com/office/powerpoint/2010/main" val="5406300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A533F5-B5A2-324B-B7D8-544CE901BA79}"/>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CFAE3E39-B132-8949-B056-309884555B5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85C396D-0F9B-8848-9A1E-C145E7B1469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FA47971F-530B-E642-905E-81790E9365C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6FF8BD7-4E58-6449-B39A-485D4A7A434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904E2823-715D-8744-ADC3-EB7B257979CE}"/>
              </a:ext>
            </a:extLst>
          </p:cNvPr>
          <p:cNvSpPr>
            <a:spLocks noGrp="1"/>
          </p:cNvSpPr>
          <p:nvPr>
            <p:ph type="dt" sz="half" idx="10"/>
          </p:nvPr>
        </p:nvSpPr>
        <p:spPr/>
        <p:txBody>
          <a:bodyPr/>
          <a:lstStyle/>
          <a:p>
            <a:fld id="{5A93F89A-248D-B34D-A6B5-9B59697EAA95}" type="datetimeFigureOut">
              <a:rPr lang="en-GB" smtClean="0"/>
              <a:t>14/03/2023</a:t>
            </a:fld>
            <a:endParaRPr lang="en-GB"/>
          </a:p>
        </p:txBody>
      </p:sp>
      <p:sp>
        <p:nvSpPr>
          <p:cNvPr id="8" name="Footer Placeholder 7">
            <a:extLst>
              <a:ext uri="{FF2B5EF4-FFF2-40B4-BE49-F238E27FC236}">
                <a16:creationId xmlns:a16="http://schemas.microsoft.com/office/drawing/2014/main" id="{0CCAEBDA-725F-B44D-82B3-8F7F9B0AE3D3}"/>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C8EF4AC6-4F75-9747-99B0-8E9037BA9D69}"/>
              </a:ext>
            </a:extLst>
          </p:cNvPr>
          <p:cNvSpPr>
            <a:spLocks noGrp="1"/>
          </p:cNvSpPr>
          <p:nvPr>
            <p:ph type="sldNum" sz="quarter" idx="12"/>
          </p:nvPr>
        </p:nvSpPr>
        <p:spPr/>
        <p:txBody>
          <a:bodyPr/>
          <a:lstStyle/>
          <a:p>
            <a:fld id="{40595A6D-C7B4-A84F-BDA8-DC63FED8C8C7}" type="slidenum">
              <a:rPr lang="en-GB" smtClean="0"/>
              <a:t>‹#›</a:t>
            </a:fld>
            <a:endParaRPr lang="en-GB"/>
          </a:p>
        </p:txBody>
      </p:sp>
    </p:spTree>
    <p:extLst>
      <p:ext uri="{BB962C8B-B14F-4D97-AF65-F5344CB8AC3E}">
        <p14:creationId xmlns:p14="http://schemas.microsoft.com/office/powerpoint/2010/main" val="7247342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567AA2-D481-B24C-9B38-93B053D58F88}"/>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A1E6C00D-A279-ED47-907D-203B13C4CBC6}"/>
              </a:ext>
            </a:extLst>
          </p:cNvPr>
          <p:cNvSpPr>
            <a:spLocks noGrp="1"/>
          </p:cNvSpPr>
          <p:nvPr>
            <p:ph type="dt" sz="half" idx="10"/>
          </p:nvPr>
        </p:nvSpPr>
        <p:spPr/>
        <p:txBody>
          <a:bodyPr/>
          <a:lstStyle/>
          <a:p>
            <a:fld id="{5A93F89A-248D-B34D-A6B5-9B59697EAA95}" type="datetimeFigureOut">
              <a:rPr lang="en-GB" smtClean="0"/>
              <a:t>14/03/2023</a:t>
            </a:fld>
            <a:endParaRPr lang="en-GB"/>
          </a:p>
        </p:txBody>
      </p:sp>
      <p:sp>
        <p:nvSpPr>
          <p:cNvPr id="4" name="Footer Placeholder 3">
            <a:extLst>
              <a:ext uri="{FF2B5EF4-FFF2-40B4-BE49-F238E27FC236}">
                <a16:creationId xmlns:a16="http://schemas.microsoft.com/office/drawing/2014/main" id="{257F3BBC-AA9F-7F42-ADE2-59D31B5394CB}"/>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972CAF00-B32D-9A43-99C7-9352A082BFA7}"/>
              </a:ext>
            </a:extLst>
          </p:cNvPr>
          <p:cNvSpPr>
            <a:spLocks noGrp="1"/>
          </p:cNvSpPr>
          <p:nvPr>
            <p:ph type="sldNum" sz="quarter" idx="12"/>
          </p:nvPr>
        </p:nvSpPr>
        <p:spPr/>
        <p:txBody>
          <a:bodyPr/>
          <a:lstStyle/>
          <a:p>
            <a:fld id="{40595A6D-C7B4-A84F-BDA8-DC63FED8C8C7}" type="slidenum">
              <a:rPr lang="en-GB" smtClean="0"/>
              <a:t>‹#›</a:t>
            </a:fld>
            <a:endParaRPr lang="en-GB"/>
          </a:p>
        </p:txBody>
      </p:sp>
    </p:spTree>
    <p:extLst>
      <p:ext uri="{BB962C8B-B14F-4D97-AF65-F5344CB8AC3E}">
        <p14:creationId xmlns:p14="http://schemas.microsoft.com/office/powerpoint/2010/main" val="10957025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CDCB646-25E2-D746-B557-8CA6FA7D05B7}"/>
              </a:ext>
            </a:extLst>
          </p:cNvPr>
          <p:cNvSpPr>
            <a:spLocks noGrp="1"/>
          </p:cNvSpPr>
          <p:nvPr>
            <p:ph type="dt" sz="half" idx="10"/>
          </p:nvPr>
        </p:nvSpPr>
        <p:spPr/>
        <p:txBody>
          <a:bodyPr/>
          <a:lstStyle/>
          <a:p>
            <a:fld id="{5A93F89A-248D-B34D-A6B5-9B59697EAA95}" type="datetimeFigureOut">
              <a:rPr lang="en-GB" smtClean="0"/>
              <a:t>14/03/2023</a:t>
            </a:fld>
            <a:endParaRPr lang="en-GB"/>
          </a:p>
        </p:txBody>
      </p:sp>
      <p:sp>
        <p:nvSpPr>
          <p:cNvPr id="3" name="Footer Placeholder 2">
            <a:extLst>
              <a:ext uri="{FF2B5EF4-FFF2-40B4-BE49-F238E27FC236}">
                <a16:creationId xmlns:a16="http://schemas.microsoft.com/office/drawing/2014/main" id="{B17D3360-CA9F-9142-90A8-30AD993D22B8}"/>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70FE3897-58E3-E24D-A7C6-82E624B62C9F}"/>
              </a:ext>
            </a:extLst>
          </p:cNvPr>
          <p:cNvSpPr>
            <a:spLocks noGrp="1"/>
          </p:cNvSpPr>
          <p:nvPr>
            <p:ph type="sldNum" sz="quarter" idx="12"/>
          </p:nvPr>
        </p:nvSpPr>
        <p:spPr/>
        <p:txBody>
          <a:bodyPr/>
          <a:lstStyle/>
          <a:p>
            <a:fld id="{40595A6D-C7B4-A84F-BDA8-DC63FED8C8C7}" type="slidenum">
              <a:rPr lang="en-GB" smtClean="0"/>
              <a:t>‹#›</a:t>
            </a:fld>
            <a:endParaRPr lang="en-GB"/>
          </a:p>
        </p:txBody>
      </p:sp>
    </p:spTree>
    <p:extLst>
      <p:ext uri="{BB962C8B-B14F-4D97-AF65-F5344CB8AC3E}">
        <p14:creationId xmlns:p14="http://schemas.microsoft.com/office/powerpoint/2010/main" val="15927172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A569BC-8042-8F4A-948F-6DC6690E392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06D4D548-E996-4F47-B042-9C251F5F8EA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FA0444DE-86E8-7641-BA38-117845E0D25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3D31492-A3D4-1745-815D-7C442B15206F}"/>
              </a:ext>
            </a:extLst>
          </p:cNvPr>
          <p:cNvSpPr>
            <a:spLocks noGrp="1"/>
          </p:cNvSpPr>
          <p:nvPr>
            <p:ph type="dt" sz="half" idx="10"/>
          </p:nvPr>
        </p:nvSpPr>
        <p:spPr/>
        <p:txBody>
          <a:bodyPr/>
          <a:lstStyle/>
          <a:p>
            <a:fld id="{5A93F89A-248D-B34D-A6B5-9B59697EAA95}" type="datetimeFigureOut">
              <a:rPr lang="en-GB" smtClean="0"/>
              <a:t>14/03/2023</a:t>
            </a:fld>
            <a:endParaRPr lang="en-GB"/>
          </a:p>
        </p:txBody>
      </p:sp>
      <p:sp>
        <p:nvSpPr>
          <p:cNvPr id="6" name="Footer Placeholder 5">
            <a:extLst>
              <a:ext uri="{FF2B5EF4-FFF2-40B4-BE49-F238E27FC236}">
                <a16:creationId xmlns:a16="http://schemas.microsoft.com/office/drawing/2014/main" id="{E63AD797-FDC3-5C4D-B937-6F1F8A4ACC39}"/>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FD828CB8-4EFC-F543-A7F1-370619ED8163}"/>
              </a:ext>
            </a:extLst>
          </p:cNvPr>
          <p:cNvSpPr>
            <a:spLocks noGrp="1"/>
          </p:cNvSpPr>
          <p:nvPr>
            <p:ph type="sldNum" sz="quarter" idx="12"/>
          </p:nvPr>
        </p:nvSpPr>
        <p:spPr/>
        <p:txBody>
          <a:bodyPr/>
          <a:lstStyle/>
          <a:p>
            <a:fld id="{40595A6D-C7B4-A84F-BDA8-DC63FED8C8C7}" type="slidenum">
              <a:rPr lang="en-GB" smtClean="0"/>
              <a:t>‹#›</a:t>
            </a:fld>
            <a:endParaRPr lang="en-GB"/>
          </a:p>
        </p:txBody>
      </p:sp>
    </p:spTree>
    <p:extLst>
      <p:ext uri="{BB962C8B-B14F-4D97-AF65-F5344CB8AC3E}">
        <p14:creationId xmlns:p14="http://schemas.microsoft.com/office/powerpoint/2010/main" val="40479496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5473884-BD7F-EF45-BBE9-14ECD1F50E6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DD241D02-2DA2-C548-A2B2-E6CCD4F7387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0D70374-FD74-6049-86F6-58FE38B6228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A93F89A-248D-B34D-A6B5-9B59697EAA95}" type="datetimeFigureOut">
              <a:rPr lang="en-GB" smtClean="0"/>
              <a:t>14/03/2023</a:t>
            </a:fld>
            <a:endParaRPr lang="en-GB"/>
          </a:p>
        </p:txBody>
      </p:sp>
      <p:sp>
        <p:nvSpPr>
          <p:cNvPr id="5" name="Footer Placeholder 4">
            <a:extLst>
              <a:ext uri="{FF2B5EF4-FFF2-40B4-BE49-F238E27FC236}">
                <a16:creationId xmlns:a16="http://schemas.microsoft.com/office/drawing/2014/main" id="{76E5FC4E-F282-A444-82F0-723C717605F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81031169-A1FA-F948-B285-266633815E3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0595A6D-C7B4-A84F-BDA8-DC63FED8C8C7}" type="slidenum">
              <a:rPr lang="en-GB" smtClean="0"/>
              <a:t>‹#›</a:t>
            </a:fld>
            <a:endParaRPr lang="en-GB"/>
          </a:p>
        </p:txBody>
      </p:sp>
    </p:spTree>
    <p:extLst>
      <p:ext uri="{BB962C8B-B14F-4D97-AF65-F5344CB8AC3E}">
        <p14:creationId xmlns:p14="http://schemas.microsoft.com/office/powerpoint/2010/main" val="294658208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1"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Amar.Anwar@tjyh2003.com" TargetMode="External"/><Relationship Id="rId2" Type="http://schemas.openxmlformats.org/officeDocument/2006/relationships/hyperlink" Target="mailto:Amar.Anwar@yinghua-school.com" TargetMode="Externa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5.png"/><Relationship Id="rId4" Type="http://schemas.openxmlformats.org/officeDocument/2006/relationships/notesSlide" Target="../notesSlides/notesSlide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6.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7.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4" Type="http://schemas.openxmlformats.org/officeDocument/2006/relationships/image" Target="../media/image8.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3.xml"/><Relationship Id="rId4" Type="http://schemas.openxmlformats.org/officeDocument/2006/relationships/image" Target="../media/image11.png"/></Relationships>
</file>

<file path=ppt/slides/_rels/slide7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3.xml"/></Relationships>
</file>

<file path=ppt/slides/_rels/slide8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3.xml"/></Relationships>
</file>

<file path=ppt/slides/_rels/slide8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8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3.xml"/></Relationships>
</file>

<file path=ppt/slides/_rels/slide8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3.xml"/></Relationships>
</file>

<file path=ppt/slides/_rels/slide8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3.xml"/></Relationships>
</file>

<file path=ppt/slides/_rels/slide8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3.xml"/></Relationships>
</file>

<file path=ppt/slides/_rels/slide8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3.xml"/></Relationships>
</file>

<file path=ppt/slides/_rels/slide8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3.xml"/></Relationships>
</file>

<file path=ppt/slides/_rels/slide8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3.xml"/></Relationships>
</file>

<file path=ppt/slides/_rels/slide9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3.xml"/></Relationships>
</file>

<file path=ppt/slides/_rels/slide9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E1E41-4B36-674D-B8FC-3A8FF06E6BD9}"/>
              </a:ext>
            </a:extLst>
          </p:cNvPr>
          <p:cNvSpPr>
            <a:spLocks noGrp="1"/>
          </p:cNvSpPr>
          <p:nvPr>
            <p:ph type="title"/>
          </p:nvPr>
        </p:nvSpPr>
        <p:spPr/>
        <p:txBody>
          <a:bodyPr>
            <a:normAutofit fontScale="90000"/>
          </a:bodyPr>
          <a:lstStyle/>
          <a:p>
            <a:r>
              <a:rPr lang="en-GB"/>
              <a:t>Cambridge IGCSE Computer Science 0478</a:t>
            </a:r>
          </a:p>
        </p:txBody>
      </p:sp>
      <p:sp>
        <p:nvSpPr>
          <p:cNvPr id="3" name="Content Placeholder 2">
            <a:extLst>
              <a:ext uri="{FF2B5EF4-FFF2-40B4-BE49-F238E27FC236}">
                <a16:creationId xmlns:a16="http://schemas.microsoft.com/office/drawing/2014/main" id="{F1BB0D70-86A0-0641-9100-12344F7F2B02}"/>
              </a:ext>
            </a:extLst>
          </p:cNvPr>
          <p:cNvSpPr>
            <a:spLocks noGrp="1"/>
          </p:cNvSpPr>
          <p:nvPr>
            <p:ph idx="1"/>
          </p:nvPr>
        </p:nvSpPr>
        <p:spPr>
          <a:solidFill>
            <a:srgbClr val="00B0F0"/>
          </a:solidFill>
        </p:spPr>
        <p:txBody>
          <a:bodyPr>
            <a:normAutofit fontScale="92500" lnSpcReduction="10000"/>
          </a:bodyPr>
          <a:lstStyle/>
          <a:p>
            <a:r>
              <a:rPr lang="en-GB"/>
              <a:t>Two exam papers. Both non-calculator</a:t>
            </a:r>
          </a:p>
          <a:p>
            <a:endParaRPr lang="en-GB"/>
          </a:p>
          <a:p>
            <a:r>
              <a:rPr lang="en-GB"/>
              <a:t>Paper 1 – Theory – </a:t>
            </a:r>
          </a:p>
          <a:p>
            <a:r>
              <a:rPr lang="en-GB"/>
              <a:t>Computer Systems - 1hour 45min – 75 marks – 50% of total</a:t>
            </a:r>
          </a:p>
          <a:p>
            <a:endParaRPr lang="en-GB"/>
          </a:p>
          <a:p>
            <a:r>
              <a:rPr lang="en-GB"/>
              <a:t>Paper 2 – Programming – </a:t>
            </a:r>
          </a:p>
          <a:p>
            <a:r>
              <a:rPr lang="en-GB"/>
              <a:t>Algorithms, Programming and Logic - 1hour 45min – 75 marks – 50% of total</a:t>
            </a:r>
          </a:p>
          <a:p>
            <a:endParaRPr lang="en-GB"/>
          </a:p>
          <a:p>
            <a:r>
              <a:rPr lang="en-GB"/>
              <a:t>Year 10 will mainly teach theory </a:t>
            </a:r>
          </a:p>
          <a:p>
            <a:r>
              <a:rPr lang="en-GB"/>
              <a:t>Year 11 will mainly teach programming </a:t>
            </a:r>
          </a:p>
          <a:p>
            <a:endParaRPr lang="en-GB"/>
          </a:p>
          <a:p>
            <a:r>
              <a:rPr lang="en-GB"/>
              <a:t>WeChat: Amar-Anwar</a:t>
            </a:r>
          </a:p>
          <a:p>
            <a:r>
              <a:rPr lang="en-GB"/>
              <a:t>Email: </a:t>
            </a:r>
            <a:r>
              <a:rPr lang="en-GB">
                <a:hlinkClick r:id="rId2"/>
              </a:rPr>
              <a:t>Amar.Anwar@yinghua-school.com</a:t>
            </a:r>
            <a:endParaRPr lang="en-GB"/>
          </a:p>
          <a:p>
            <a:r>
              <a:rPr lang="en-GB"/>
              <a:t>Email: </a:t>
            </a:r>
            <a:r>
              <a:rPr lang="en-GB">
                <a:hlinkClick r:id="rId3"/>
              </a:rPr>
              <a:t>Amar.Anwar@tjyh2003.com</a:t>
            </a:r>
            <a:endParaRPr lang="en-GB"/>
          </a:p>
          <a:p>
            <a:endParaRPr lang="en-GB"/>
          </a:p>
          <a:p>
            <a:endParaRPr lang="en-GB"/>
          </a:p>
          <a:p>
            <a:endParaRPr lang="en-GB"/>
          </a:p>
        </p:txBody>
      </p:sp>
    </p:spTree>
    <p:extLst>
      <p:ext uri="{BB962C8B-B14F-4D97-AF65-F5344CB8AC3E}">
        <p14:creationId xmlns:p14="http://schemas.microsoft.com/office/powerpoint/2010/main" val="31804617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Your phone</a:t>
            </a:r>
          </a:p>
        </p:txBody>
      </p:sp>
      <p:sp>
        <p:nvSpPr>
          <p:cNvPr id="3" name="Content Placeholder 2"/>
          <p:cNvSpPr>
            <a:spLocks noGrp="1"/>
          </p:cNvSpPr>
          <p:nvPr>
            <p:ph idx="1"/>
          </p:nvPr>
        </p:nvSpPr>
        <p:spPr/>
        <p:txBody>
          <a:bodyPr/>
          <a:lstStyle/>
          <a:p>
            <a:r>
              <a:rPr lang="en-US"/>
              <a:t>How much space does your phone have? </a:t>
            </a:r>
          </a:p>
          <a:p>
            <a:endParaRPr lang="en-US"/>
          </a:p>
          <a:p>
            <a:r>
              <a:rPr lang="en-US"/>
              <a:t>Mines 64GB</a:t>
            </a:r>
          </a:p>
          <a:p>
            <a:endParaRPr lang="en-US"/>
          </a:p>
          <a:p>
            <a:r>
              <a:rPr lang="en-US"/>
              <a:t>But what’s a Gigabyte?</a:t>
            </a:r>
          </a:p>
        </p:txBody>
      </p:sp>
    </p:spTree>
    <p:extLst>
      <p:ext uri="{BB962C8B-B14F-4D97-AF65-F5344CB8AC3E}">
        <p14:creationId xmlns:p14="http://schemas.microsoft.com/office/powerpoint/2010/main" val="37540190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Bits and Bytes</a:t>
            </a:r>
          </a:p>
        </p:txBody>
      </p:sp>
      <p:sp>
        <p:nvSpPr>
          <p:cNvPr id="3" name="Content Placeholder 2"/>
          <p:cNvSpPr>
            <a:spLocks noGrp="1"/>
          </p:cNvSpPr>
          <p:nvPr>
            <p:ph idx="1"/>
          </p:nvPr>
        </p:nvSpPr>
        <p:spPr/>
        <p:txBody>
          <a:bodyPr>
            <a:normAutofit lnSpcReduction="10000"/>
          </a:bodyPr>
          <a:lstStyle/>
          <a:p>
            <a:r>
              <a:rPr lang="en-US"/>
              <a:t>1 bit = 1 binary digit = the smallest thing you can have </a:t>
            </a:r>
          </a:p>
          <a:p>
            <a:endParaRPr lang="en-US"/>
          </a:p>
          <a:p>
            <a:r>
              <a:rPr lang="en-US"/>
              <a:t>1 byte = 8 bits</a:t>
            </a:r>
          </a:p>
          <a:p>
            <a:endParaRPr lang="en-US"/>
          </a:p>
          <a:p>
            <a:r>
              <a:rPr lang="en-US"/>
              <a:t>1 kilobyte = 1024 bytes </a:t>
            </a:r>
          </a:p>
          <a:p>
            <a:endParaRPr lang="en-US"/>
          </a:p>
          <a:p>
            <a:r>
              <a:rPr lang="en-US"/>
              <a:t>1 megabyte = 1024 kilobytes </a:t>
            </a:r>
          </a:p>
          <a:p>
            <a:endParaRPr lang="en-US"/>
          </a:p>
          <a:p>
            <a:r>
              <a:rPr lang="en-US"/>
              <a:t>1 gigabyte = 1024 megabytes </a:t>
            </a:r>
          </a:p>
          <a:p>
            <a:endParaRPr lang="en-US"/>
          </a:p>
          <a:p>
            <a:r>
              <a:rPr lang="is-IS"/>
              <a:t>…</a:t>
            </a:r>
          </a:p>
          <a:p>
            <a:r>
              <a:rPr lang="en-US"/>
              <a:t>B</a:t>
            </a:r>
            <a:r>
              <a:rPr lang="is-IS"/>
              <a:t>it &gt; Byte &gt; Kilobyte &gt; Megabyte &gt; Gigabyte &gt; Terabyte &gt; Petabytes &gt; Exabyte &gt; Zettabyte &gt; Yottabytes &gt; Brontobyte &gt; Geopbyte</a:t>
            </a:r>
            <a:endParaRPr lang="en-US"/>
          </a:p>
        </p:txBody>
      </p:sp>
    </p:spTree>
    <p:extLst>
      <p:ext uri="{BB962C8B-B14F-4D97-AF65-F5344CB8AC3E}">
        <p14:creationId xmlns:p14="http://schemas.microsoft.com/office/powerpoint/2010/main" val="9947564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Calculate </a:t>
            </a:r>
          </a:p>
        </p:txBody>
      </p:sp>
      <p:sp>
        <p:nvSpPr>
          <p:cNvPr id="3" name="Content Placeholder 2"/>
          <p:cNvSpPr>
            <a:spLocks noGrp="1"/>
          </p:cNvSpPr>
          <p:nvPr>
            <p:ph idx="1"/>
          </p:nvPr>
        </p:nvSpPr>
        <p:spPr/>
        <p:txBody>
          <a:bodyPr/>
          <a:lstStyle/>
          <a:p>
            <a:pPr marL="514350" indent="-514350">
              <a:buFont typeface="+mj-lt"/>
              <a:buAutoNum type="arabicPeriod"/>
            </a:pPr>
            <a:r>
              <a:rPr lang="en-US"/>
              <a:t>1MB in bytes </a:t>
            </a:r>
          </a:p>
          <a:p>
            <a:pPr marL="514350" indent="-514350">
              <a:buFont typeface="+mj-lt"/>
              <a:buAutoNum type="arabicPeriod"/>
            </a:pPr>
            <a:r>
              <a:rPr lang="en-US"/>
              <a:t>32GB in bits </a:t>
            </a:r>
          </a:p>
          <a:p>
            <a:pPr marL="514350" indent="-514350">
              <a:buFont typeface="+mj-lt"/>
              <a:buAutoNum type="arabicPeriod"/>
            </a:pPr>
            <a:r>
              <a:rPr lang="en-US"/>
              <a:t>1024GB in TB </a:t>
            </a:r>
          </a:p>
          <a:p>
            <a:pPr marL="514350" indent="-514350">
              <a:buFont typeface="+mj-lt"/>
              <a:buAutoNum type="arabicPeriod"/>
            </a:pPr>
            <a:r>
              <a:rPr lang="en-US"/>
              <a:t>1024GB in MB </a:t>
            </a:r>
          </a:p>
          <a:p>
            <a:pPr marL="514350" indent="-514350">
              <a:buFont typeface="+mj-lt"/>
              <a:buAutoNum type="arabicPeriod"/>
            </a:pPr>
            <a:r>
              <a:rPr lang="en-US"/>
              <a:t>9 bytes in bits </a:t>
            </a:r>
          </a:p>
          <a:p>
            <a:pPr marL="514350" indent="-514350">
              <a:buFont typeface="+mj-lt"/>
              <a:buAutoNum type="arabicPeriod"/>
            </a:pPr>
            <a:r>
              <a:rPr lang="en-US"/>
              <a:t>19384932 bytes in bits </a:t>
            </a:r>
          </a:p>
          <a:p>
            <a:pPr marL="514350" indent="-514350">
              <a:buFont typeface="+mj-lt"/>
              <a:buAutoNum type="arabicPeriod"/>
            </a:pPr>
            <a:r>
              <a:rPr lang="en-US"/>
              <a:t>38288732 bits in bytes </a:t>
            </a:r>
          </a:p>
        </p:txBody>
      </p:sp>
    </p:spTree>
    <p:extLst>
      <p:ext uri="{BB962C8B-B14F-4D97-AF65-F5344CB8AC3E}">
        <p14:creationId xmlns:p14="http://schemas.microsoft.com/office/powerpoint/2010/main" val="29945537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Register </a:t>
            </a:r>
          </a:p>
        </p:txBody>
      </p:sp>
      <p:sp>
        <p:nvSpPr>
          <p:cNvPr id="3" name="Content Placeholder 2"/>
          <p:cNvSpPr>
            <a:spLocks noGrp="1"/>
          </p:cNvSpPr>
          <p:nvPr>
            <p:ph idx="1"/>
          </p:nvPr>
        </p:nvSpPr>
        <p:spPr/>
        <p:txBody>
          <a:bodyPr>
            <a:normAutofit/>
          </a:bodyPr>
          <a:lstStyle/>
          <a:p>
            <a:r>
              <a:rPr lang="en-US"/>
              <a:t>A register is a group of bits.  </a:t>
            </a:r>
          </a:p>
          <a:p>
            <a:endParaRPr lang="en-US"/>
          </a:p>
          <a:p>
            <a:r>
              <a:rPr lang="en-US"/>
              <a:t>(A bit is one binary digit) </a:t>
            </a:r>
          </a:p>
          <a:p>
            <a:endParaRPr lang="en-US"/>
          </a:p>
          <a:p>
            <a:r>
              <a:rPr lang="en-US"/>
              <a:t>You show a register by drawing a grid </a:t>
            </a:r>
          </a:p>
          <a:p>
            <a:endParaRPr lang="en-US"/>
          </a:p>
          <a:p>
            <a:endParaRPr lang="en-US"/>
          </a:p>
          <a:p>
            <a:endParaRPr lang="en-US"/>
          </a:p>
          <a:p>
            <a:r>
              <a:rPr lang="en-US"/>
              <a:t>This is a 2-bit register</a:t>
            </a:r>
          </a:p>
        </p:txBody>
      </p:sp>
      <p:graphicFrame>
        <p:nvGraphicFramePr>
          <p:cNvPr id="4" name="Table 3"/>
          <p:cNvGraphicFramePr>
            <a:graphicFrameLocks noGrp="1"/>
          </p:cNvGraphicFramePr>
          <p:nvPr>
            <p:extLst>
              <p:ext uri="{D42A27DB-BD31-4B8C-83A1-F6EECF244321}">
                <p14:modId xmlns:p14="http://schemas.microsoft.com/office/powerpoint/2010/main" val="1583169189"/>
              </p:ext>
            </p:extLst>
          </p:nvPr>
        </p:nvGraphicFramePr>
        <p:xfrm>
          <a:off x="1855010" y="3429000"/>
          <a:ext cx="1726722" cy="640080"/>
        </p:xfrm>
        <a:graphic>
          <a:graphicData uri="http://schemas.openxmlformats.org/drawingml/2006/table">
            <a:tbl>
              <a:tblPr firstRow="1" bandRow="1">
                <a:tableStyleId>{5940675A-B579-460E-94D1-54222C63F5DA}</a:tableStyleId>
              </a:tblPr>
              <a:tblGrid>
                <a:gridCol w="801019">
                  <a:extLst>
                    <a:ext uri="{9D8B030D-6E8A-4147-A177-3AD203B41FA5}">
                      <a16:colId xmlns:a16="http://schemas.microsoft.com/office/drawing/2014/main" val="20000"/>
                    </a:ext>
                  </a:extLst>
                </a:gridCol>
                <a:gridCol w="925703">
                  <a:extLst>
                    <a:ext uri="{9D8B030D-6E8A-4147-A177-3AD203B41FA5}">
                      <a16:colId xmlns:a16="http://schemas.microsoft.com/office/drawing/2014/main" val="20001"/>
                    </a:ext>
                  </a:extLst>
                </a:gridCol>
              </a:tblGrid>
              <a:tr h="370840">
                <a:tc>
                  <a:txBody>
                    <a:bodyPr/>
                    <a:lstStyle/>
                    <a:p>
                      <a:pPr algn="ctr"/>
                      <a:r>
                        <a:rPr lang="en-US" sz="3600">
                          <a:solidFill>
                            <a:schemeClr val="bg1"/>
                          </a:solidFill>
                        </a:rPr>
                        <a:t>0</a:t>
                      </a:r>
                      <a:endParaRPr lang="en-US">
                        <a:solidFill>
                          <a:schemeClr val="bg1"/>
                        </a:solidFill>
                      </a:endParaRPr>
                    </a:p>
                  </a:txBody>
                  <a:tcPr/>
                </a:tc>
                <a:tc>
                  <a:txBody>
                    <a:bodyPr/>
                    <a:lstStyle/>
                    <a:p>
                      <a:pPr algn="ctr"/>
                      <a:r>
                        <a:rPr lang="en-US" sz="3600">
                          <a:solidFill>
                            <a:schemeClr val="bg1"/>
                          </a:solidFill>
                        </a:rPr>
                        <a:t>1</a:t>
                      </a:r>
                    </a:p>
                  </a:txBody>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4936728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Registers</a:t>
            </a:r>
          </a:p>
        </p:txBody>
      </p:sp>
      <p:sp>
        <p:nvSpPr>
          <p:cNvPr id="3" name="Content Placeholder 2"/>
          <p:cNvSpPr>
            <a:spLocks noGrp="1"/>
          </p:cNvSpPr>
          <p:nvPr>
            <p:ph idx="1"/>
          </p:nvPr>
        </p:nvSpPr>
        <p:spPr/>
        <p:txBody>
          <a:bodyPr/>
          <a:lstStyle/>
          <a:p>
            <a:r>
              <a:rPr lang="en-US"/>
              <a:t>What would you call this register?</a:t>
            </a:r>
          </a:p>
          <a:p>
            <a:endParaRPr lang="en-US"/>
          </a:p>
          <a:p>
            <a:endParaRPr lang="en-US"/>
          </a:p>
          <a:p>
            <a:endParaRPr lang="en-US"/>
          </a:p>
          <a:p>
            <a:r>
              <a:rPr lang="en-US"/>
              <a:t>This is an 8-bit register </a:t>
            </a:r>
          </a:p>
          <a:p>
            <a:endParaRPr lang="en-US"/>
          </a:p>
          <a:p>
            <a:endParaRPr lang="en-US"/>
          </a:p>
        </p:txBody>
      </p:sp>
      <p:graphicFrame>
        <p:nvGraphicFramePr>
          <p:cNvPr id="4" name="Table 3"/>
          <p:cNvGraphicFramePr>
            <a:graphicFrameLocks noGrp="1"/>
          </p:cNvGraphicFramePr>
          <p:nvPr>
            <p:extLst>
              <p:ext uri="{D42A27DB-BD31-4B8C-83A1-F6EECF244321}">
                <p14:modId xmlns:p14="http://schemas.microsoft.com/office/powerpoint/2010/main" val="4245256870"/>
              </p:ext>
            </p:extLst>
          </p:nvPr>
        </p:nvGraphicFramePr>
        <p:xfrm>
          <a:off x="1885491" y="1604563"/>
          <a:ext cx="5611699" cy="640080"/>
        </p:xfrm>
        <a:graphic>
          <a:graphicData uri="http://schemas.openxmlformats.org/drawingml/2006/table">
            <a:tbl>
              <a:tblPr firstRow="1" bandRow="1">
                <a:tableStyleId>{5940675A-B579-460E-94D1-54222C63F5DA}</a:tableStyleId>
              </a:tblPr>
              <a:tblGrid>
                <a:gridCol w="669790">
                  <a:extLst>
                    <a:ext uri="{9D8B030D-6E8A-4147-A177-3AD203B41FA5}">
                      <a16:colId xmlns:a16="http://schemas.microsoft.com/office/drawing/2014/main" val="20000"/>
                    </a:ext>
                  </a:extLst>
                </a:gridCol>
                <a:gridCol w="705987">
                  <a:extLst>
                    <a:ext uri="{9D8B030D-6E8A-4147-A177-3AD203B41FA5}">
                      <a16:colId xmlns:a16="http://schemas.microsoft.com/office/drawing/2014/main" val="20001"/>
                    </a:ext>
                  </a:extLst>
                </a:gridCol>
                <a:gridCol w="705987">
                  <a:extLst>
                    <a:ext uri="{9D8B030D-6E8A-4147-A177-3AD203B41FA5}">
                      <a16:colId xmlns:a16="http://schemas.microsoft.com/office/drawing/2014/main" val="20002"/>
                    </a:ext>
                  </a:extLst>
                </a:gridCol>
                <a:gridCol w="705987">
                  <a:extLst>
                    <a:ext uri="{9D8B030D-6E8A-4147-A177-3AD203B41FA5}">
                      <a16:colId xmlns:a16="http://schemas.microsoft.com/office/drawing/2014/main" val="20003"/>
                    </a:ext>
                  </a:extLst>
                </a:gridCol>
                <a:gridCol w="705987">
                  <a:extLst>
                    <a:ext uri="{9D8B030D-6E8A-4147-A177-3AD203B41FA5}">
                      <a16:colId xmlns:a16="http://schemas.microsoft.com/office/drawing/2014/main" val="20004"/>
                    </a:ext>
                  </a:extLst>
                </a:gridCol>
                <a:gridCol w="705987">
                  <a:extLst>
                    <a:ext uri="{9D8B030D-6E8A-4147-A177-3AD203B41FA5}">
                      <a16:colId xmlns:a16="http://schemas.microsoft.com/office/drawing/2014/main" val="20005"/>
                    </a:ext>
                  </a:extLst>
                </a:gridCol>
                <a:gridCol w="705987">
                  <a:extLst>
                    <a:ext uri="{9D8B030D-6E8A-4147-A177-3AD203B41FA5}">
                      <a16:colId xmlns:a16="http://schemas.microsoft.com/office/drawing/2014/main" val="20006"/>
                    </a:ext>
                  </a:extLst>
                </a:gridCol>
                <a:gridCol w="705987">
                  <a:extLst>
                    <a:ext uri="{9D8B030D-6E8A-4147-A177-3AD203B41FA5}">
                      <a16:colId xmlns:a16="http://schemas.microsoft.com/office/drawing/2014/main" val="20007"/>
                    </a:ext>
                  </a:extLst>
                </a:gridCol>
              </a:tblGrid>
              <a:tr h="370840">
                <a:tc>
                  <a:txBody>
                    <a:bodyPr/>
                    <a:lstStyle/>
                    <a:p>
                      <a:pPr algn="ctr"/>
                      <a:r>
                        <a:rPr lang="en-US" sz="3600">
                          <a:solidFill>
                            <a:schemeClr val="bg1"/>
                          </a:solidFill>
                        </a:rPr>
                        <a:t>0</a:t>
                      </a:r>
                      <a:endParaRPr lang="en-US">
                        <a:solidFill>
                          <a:schemeClr val="bg1"/>
                        </a:solidFill>
                      </a:endParaRPr>
                    </a:p>
                  </a:txBody>
                  <a:tcPr/>
                </a:tc>
                <a:tc>
                  <a:txBody>
                    <a:bodyPr/>
                    <a:lstStyle/>
                    <a:p>
                      <a:pPr algn="ctr"/>
                      <a:r>
                        <a:rPr lang="en-US" sz="3600">
                          <a:solidFill>
                            <a:schemeClr val="bg1"/>
                          </a:solidFill>
                        </a:rPr>
                        <a:t>1</a:t>
                      </a:r>
                    </a:p>
                  </a:txBody>
                  <a:tcPr/>
                </a:tc>
                <a:tc>
                  <a:txBody>
                    <a:bodyPr/>
                    <a:lstStyle/>
                    <a:p>
                      <a:pPr algn="ctr"/>
                      <a:r>
                        <a:rPr lang="en-US" sz="3600">
                          <a:solidFill>
                            <a:schemeClr val="bg1"/>
                          </a:solidFill>
                        </a:rPr>
                        <a:t>1</a:t>
                      </a:r>
                    </a:p>
                  </a:txBody>
                  <a:tcPr/>
                </a:tc>
                <a:tc>
                  <a:txBody>
                    <a:bodyPr/>
                    <a:lstStyle/>
                    <a:p>
                      <a:pPr algn="ctr"/>
                      <a:r>
                        <a:rPr lang="en-US" sz="3600">
                          <a:solidFill>
                            <a:schemeClr val="bg1"/>
                          </a:solidFill>
                        </a:rPr>
                        <a:t>0</a:t>
                      </a:r>
                    </a:p>
                  </a:txBody>
                  <a:tcPr/>
                </a:tc>
                <a:tc>
                  <a:txBody>
                    <a:bodyPr/>
                    <a:lstStyle/>
                    <a:p>
                      <a:pPr algn="ctr"/>
                      <a:r>
                        <a:rPr lang="en-US" sz="3600">
                          <a:solidFill>
                            <a:schemeClr val="bg1"/>
                          </a:solidFill>
                        </a:rPr>
                        <a:t>0</a:t>
                      </a:r>
                    </a:p>
                  </a:txBody>
                  <a:tcPr/>
                </a:tc>
                <a:tc>
                  <a:txBody>
                    <a:bodyPr/>
                    <a:lstStyle/>
                    <a:p>
                      <a:pPr algn="ctr"/>
                      <a:r>
                        <a:rPr lang="en-US" sz="3600">
                          <a:solidFill>
                            <a:schemeClr val="bg1"/>
                          </a:solidFill>
                        </a:rPr>
                        <a:t>1</a:t>
                      </a:r>
                    </a:p>
                  </a:txBody>
                  <a:tcPr/>
                </a:tc>
                <a:tc>
                  <a:txBody>
                    <a:bodyPr/>
                    <a:lstStyle/>
                    <a:p>
                      <a:pPr algn="ctr"/>
                      <a:r>
                        <a:rPr lang="en-US" sz="3600">
                          <a:solidFill>
                            <a:schemeClr val="bg1"/>
                          </a:solidFill>
                        </a:rPr>
                        <a:t>1</a:t>
                      </a:r>
                    </a:p>
                  </a:txBody>
                  <a:tcPr/>
                </a:tc>
                <a:tc>
                  <a:txBody>
                    <a:bodyPr/>
                    <a:lstStyle/>
                    <a:p>
                      <a:pPr algn="ctr"/>
                      <a:r>
                        <a:rPr lang="en-US" sz="3600">
                          <a:solidFill>
                            <a:schemeClr val="bg1"/>
                          </a:solidFill>
                        </a:rPr>
                        <a:t>1</a:t>
                      </a:r>
                    </a:p>
                  </a:txBody>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3719176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Control systems</a:t>
            </a:r>
          </a:p>
        </p:txBody>
      </p:sp>
      <p:sp>
        <p:nvSpPr>
          <p:cNvPr id="3" name="Content Placeholder 2"/>
          <p:cNvSpPr>
            <a:spLocks noGrp="1"/>
          </p:cNvSpPr>
          <p:nvPr>
            <p:ph idx="1"/>
          </p:nvPr>
        </p:nvSpPr>
        <p:spPr/>
        <p:txBody>
          <a:bodyPr/>
          <a:lstStyle/>
          <a:p>
            <a:r>
              <a:rPr lang="en-US"/>
              <a:t>Registers are used in control systems</a:t>
            </a:r>
          </a:p>
          <a:p>
            <a:endParaRPr lang="en-US"/>
          </a:p>
          <a:p>
            <a:r>
              <a:rPr lang="en-US"/>
              <a:t>A control system is just the name we use when you want a computer to control something </a:t>
            </a:r>
          </a:p>
          <a:p>
            <a:endParaRPr lang="en-US"/>
          </a:p>
          <a:p>
            <a:r>
              <a:rPr lang="en-US"/>
              <a:t>Robots</a:t>
            </a:r>
          </a:p>
          <a:p>
            <a:r>
              <a:rPr lang="en-US"/>
              <a:t>Security systems </a:t>
            </a:r>
          </a:p>
          <a:p>
            <a:r>
              <a:rPr lang="en-US"/>
              <a:t>Home automation</a:t>
            </a:r>
          </a:p>
          <a:p>
            <a:endParaRPr lang="en-US"/>
          </a:p>
          <a:p>
            <a:r>
              <a:rPr lang="en-US"/>
              <a:t>These are all control systems</a:t>
            </a:r>
          </a:p>
          <a:p>
            <a:endParaRPr lang="en-US"/>
          </a:p>
        </p:txBody>
      </p:sp>
    </p:spTree>
    <p:extLst>
      <p:ext uri="{BB962C8B-B14F-4D97-AF65-F5344CB8AC3E}">
        <p14:creationId xmlns:p14="http://schemas.microsoft.com/office/powerpoint/2010/main" val="1713720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Control System</a:t>
            </a:r>
          </a:p>
        </p:txBody>
      </p:sp>
      <p:sp>
        <p:nvSpPr>
          <p:cNvPr id="3" name="Content Placeholder 2"/>
          <p:cNvSpPr>
            <a:spLocks noGrp="1"/>
          </p:cNvSpPr>
          <p:nvPr>
            <p:ph idx="1"/>
          </p:nvPr>
        </p:nvSpPr>
        <p:spPr/>
        <p:txBody>
          <a:bodyPr>
            <a:normAutofit lnSpcReduction="10000"/>
          </a:bodyPr>
          <a:lstStyle/>
          <a:p>
            <a:r>
              <a:rPr lang="en-US"/>
              <a:t>Let’s look at security for your house </a:t>
            </a:r>
          </a:p>
          <a:p>
            <a:endParaRPr lang="en-US"/>
          </a:p>
          <a:p>
            <a:endParaRPr lang="en-US"/>
          </a:p>
          <a:p>
            <a:endParaRPr lang="en-US"/>
          </a:p>
          <a:p>
            <a:endParaRPr lang="en-US"/>
          </a:p>
          <a:p>
            <a:endParaRPr lang="en-US"/>
          </a:p>
          <a:p>
            <a:r>
              <a:rPr lang="en-US"/>
              <a:t>Using the above register as a control system. </a:t>
            </a:r>
          </a:p>
          <a:p>
            <a:r>
              <a:rPr lang="en-US"/>
              <a:t>01100111 will:</a:t>
            </a:r>
          </a:p>
          <a:p>
            <a:r>
              <a:rPr lang="en-US"/>
              <a:t>Turn the kitchen light ON</a:t>
            </a:r>
          </a:p>
          <a:p>
            <a:r>
              <a:rPr lang="en-US"/>
              <a:t>Turn the kitchen camera OFF</a:t>
            </a:r>
          </a:p>
          <a:p>
            <a:r>
              <a:rPr lang="en-US"/>
              <a:t>Turn the Alarm ON</a:t>
            </a:r>
          </a:p>
          <a:p>
            <a:r>
              <a:rPr lang="en-US"/>
              <a:t>Call my Phone</a:t>
            </a:r>
          </a:p>
          <a:p>
            <a:r>
              <a:rPr lang="en-US"/>
              <a:t>Call the Police </a:t>
            </a:r>
          </a:p>
          <a:p>
            <a:endParaRPr lang="en-US"/>
          </a:p>
          <a:p>
            <a:endParaRPr lang="en-US"/>
          </a:p>
        </p:txBody>
      </p:sp>
      <p:graphicFrame>
        <p:nvGraphicFramePr>
          <p:cNvPr id="4" name="Table 3"/>
          <p:cNvGraphicFramePr>
            <a:graphicFrameLocks noGrp="1"/>
          </p:cNvGraphicFramePr>
          <p:nvPr>
            <p:extLst>
              <p:ext uri="{D42A27DB-BD31-4B8C-83A1-F6EECF244321}">
                <p14:modId xmlns:p14="http://schemas.microsoft.com/office/powerpoint/2010/main" val="2897895874"/>
              </p:ext>
            </p:extLst>
          </p:nvPr>
        </p:nvGraphicFramePr>
        <p:xfrm>
          <a:off x="1649422" y="1604563"/>
          <a:ext cx="8795172" cy="1645920"/>
        </p:xfrm>
        <a:graphic>
          <a:graphicData uri="http://schemas.openxmlformats.org/drawingml/2006/table">
            <a:tbl>
              <a:tblPr firstRow="1" bandRow="1">
                <a:tableStyleId>{5940675A-B579-460E-94D1-54222C63F5DA}</a:tableStyleId>
              </a:tblPr>
              <a:tblGrid>
                <a:gridCol w="1049756">
                  <a:extLst>
                    <a:ext uri="{9D8B030D-6E8A-4147-A177-3AD203B41FA5}">
                      <a16:colId xmlns:a16="http://schemas.microsoft.com/office/drawing/2014/main" val="20000"/>
                    </a:ext>
                  </a:extLst>
                </a:gridCol>
                <a:gridCol w="1106488">
                  <a:extLst>
                    <a:ext uri="{9D8B030D-6E8A-4147-A177-3AD203B41FA5}">
                      <a16:colId xmlns:a16="http://schemas.microsoft.com/office/drawing/2014/main" val="20001"/>
                    </a:ext>
                  </a:extLst>
                </a:gridCol>
                <a:gridCol w="1106488">
                  <a:extLst>
                    <a:ext uri="{9D8B030D-6E8A-4147-A177-3AD203B41FA5}">
                      <a16:colId xmlns:a16="http://schemas.microsoft.com/office/drawing/2014/main" val="20002"/>
                    </a:ext>
                  </a:extLst>
                </a:gridCol>
                <a:gridCol w="1106488">
                  <a:extLst>
                    <a:ext uri="{9D8B030D-6E8A-4147-A177-3AD203B41FA5}">
                      <a16:colId xmlns:a16="http://schemas.microsoft.com/office/drawing/2014/main" val="20003"/>
                    </a:ext>
                  </a:extLst>
                </a:gridCol>
                <a:gridCol w="1106488">
                  <a:extLst>
                    <a:ext uri="{9D8B030D-6E8A-4147-A177-3AD203B41FA5}">
                      <a16:colId xmlns:a16="http://schemas.microsoft.com/office/drawing/2014/main" val="20004"/>
                    </a:ext>
                  </a:extLst>
                </a:gridCol>
                <a:gridCol w="1106488">
                  <a:extLst>
                    <a:ext uri="{9D8B030D-6E8A-4147-A177-3AD203B41FA5}">
                      <a16:colId xmlns:a16="http://schemas.microsoft.com/office/drawing/2014/main" val="20005"/>
                    </a:ext>
                  </a:extLst>
                </a:gridCol>
                <a:gridCol w="1106488">
                  <a:extLst>
                    <a:ext uri="{9D8B030D-6E8A-4147-A177-3AD203B41FA5}">
                      <a16:colId xmlns:a16="http://schemas.microsoft.com/office/drawing/2014/main" val="20006"/>
                    </a:ext>
                  </a:extLst>
                </a:gridCol>
                <a:gridCol w="1106488">
                  <a:extLst>
                    <a:ext uri="{9D8B030D-6E8A-4147-A177-3AD203B41FA5}">
                      <a16:colId xmlns:a16="http://schemas.microsoft.com/office/drawing/2014/main" val="20007"/>
                    </a:ext>
                  </a:extLst>
                </a:gridCol>
              </a:tblGrid>
              <a:tr h="370840">
                <a:tc>
                  <a:txBody>
                    <a:bodyPr/>
                    <a:lstStyle/>
                    <a:p>
                      <a:pPr algn="ctr"/>
                      <a:r>
                        <a:rPr lang="en-US" sz="3600">
                          <a:solidFill>
                            <a:schemeClr val="bg1"/>
                          </a:solidFill>
                        </a:rPr>
                        <a:t>0</a:t>
                      </a:r>
                      <a:endParaRPr lang="en-US">
                        <a:solidFill>
                          <a:schemeClr val="bg1"/>
                        </a:solidFill>
                      </a:endParaRPr>
                    </a:p>
                  </a:txBody>
                  <a:tcPr/>
                </a:tc>
                <a:tc>
                  <a:txBody>
                    <a:bodyPr/>
                    <a:lstStyle/>
                    <a:p>
                      <a:pPr algn="ctr"/>
                      <a:r>
                        <a:rPr lang="en-US" sz="3600">
                          <a:solidFill>
                            <a:schemeClr val="bg1"/>
                          </a:solidFill>
                        </a:rPr>
                        <a:t>1</a:t>
                      </a:r>
                    </a:p>
                  </a:txBody>
                  <a:tcPr/>
                </a:tc>
                <a:tc>
                  <a:txBody>
                    <a:bodyPr/>
                    <a:lstStyle/>
                    <a:p>
                      <a:pPr algn="ctr"/>
                      <a:r>
                        <a:rPr lang="en-US" sz="3600">
                          <a:solidFill>
                            <a:schemeClr val="bg1"/>
                          </a:solidFill>
                        </a:rPr>
                        <a:t>1</a:t>
                      </a:r>
                    </a:p>
                  </a:txBody>
                  <a:tcPr/>
                </a:tc>
                <a:tc>
                  <a:txBody>
                    <a:bodyPr/>
                    <a:lstStyle/>
                    <a:p>
                      <a:pPr algn="ctr"/>
                      <a:r>
                        <a:rPr lang="en-US" sz="3600">
                          <a:solidFill>
                            <a:schemeClr val="bg1"/>
                          </a:solidFill>
                        </a:rPr>
                        <a:t>0</a:t>
                      </a:r>
                    </a:p>
                  </a:txBody>
                  <a:tcPr/>
                </a:tc>
                <a:tc>
                  <a:txBody>
                    <a:bodyPr/>
                    <a:lstStyle/>
                    <a:p>
                      <a:pPr algn="ctr"/>
                      <a:r>
                        <a:rPr lang="en-US" sz="3600">
                          <a:solidFill>
                            <a:schemeClr val="bg1"/>
                          </a:solidFill>
                        </a:rPr>
                        <a:t>0</a:t>
                      </a:r>
                    </a:p>
                  </a:txBody>
                  <a:tcPr/>
                </a:tc>
                <a:tc>
                  <a:txBody>
                    <a:bodyPr/>
                    <a:lstStyle/>
                    <a:p>
                      <a:pPr algn="ctr"/>
                      <a:r>
                        <a:rPr lang="en-US" sz="3600">
                          <a:solidFill>
                            <a:schemeClr val="bg1"/>
                          </a:solidFill>
                        </a:rPr>
                        <a:t>1</a:t>
                      </a:r>
                    </a:p>
                  </a:txBody>
                  <a:tcPr/>
                </a:tc>
                <a:tc>
                  <a:txBody>
                    <a:bodyPr/>
                    <a:lstStyle/>
                    <a:p>
                      <a:pPr algn="ctr"/>
                      <a:r>
                        <a:rPr lang="en-US" sz="3600">
                          <a:solidFill>
                            <a:schemeClr val="bg1"/>
                          </a:solidFill>
                        </a:rPr>
                        <a:t>1</a:t>
                      </a:r>
                    </a:p>
                  </a:txBody>
                  <a:tcPr/>
                </a:tc>
                <a:tc>
                  <a:txBody>
                    <a:bodyPr/>
                    <a:lstStyle/>
                    <a:p>
                      <a:pPr algn="ctr"/>
                      <a:r>
                        <a:rPr lang="en-US" sz="3600">
                          <a:solidFill>
                            <a:schemeClr val="bg1"/>
                          </a:solidFill>
                        </a:rPr>
                        <a:t>1</a:t>
                      </a:r>
                    </a:p>
                  </a:txBody>
                  <a:tcPr/>
                </a:tc>
                <a:extLst>
                  <a:ext uri="{0D108BD9-81ED-4DB2-BD59-A6C34878D82A}">
                    <a16:rowId xmlns:a16="http://schemas.microsoft.com/office/drawing/2014/main" val="10000"/>
                  </a:ext>
                </a:extLst>
              </a:tr>
              <a:tr h="370840">
                <a:tc>
                  <a:txBody>
                    <a:bodyPr/>
                    <a:lstStyle/>
                    <a:p>
                      <a:pPr algn="ctr"/>
                      <a:r>
                        <a:rPr lang="en-US" sz="2000">
                          <a:solidFill>
                            <a:schemeClr val="bg1"/>
                          </a:solidFill>
                        </a:rPr>
                        <a:t>Kitchen</a:t>
                      </a:r>
                      <a:r>
                        <a:rPr lang="en-US" sz="2000" baseline="0">
                          <a:solidFill>
                            <a:schemeClr val="bg1"/>
                          </a:solidFill>
                        </a:rPr>
                        <a:t> Light OFF</a:t>
                      </a:r>
                      <a:endParaRPr lang="en-US" sz="2000">
                        <a:solidFill>
                          <a:schemeClr val="bg1"/>
                        </a:solidFill>
                      </a:endParaRPr>
                    </a:p>
                  </a:txBody>
                  <a:tcPr/>
                </a:tc>
                <a:tc>
                  <a:txBody>
                    <a:bodyPr/>
                    <a:lstStyle/>
                    <a:p>
                      <a:pPr algn="ctr"/>
                      <a:r>
                        <a:rPr lang="en-US" sz="2000">
                          <a:solidFill>
                            <a:schemeClr val="bg1"/>
                          </a:solidFill>
                        </a:rPr>
                        <a:t>Kitchen</a:t>
                      </a:r>
                      <a:r>
                        <a:rPr lang="en-US" sz="2000" baseline="0">
                          <a:solidFill>
                            <a:schemeClr val="bg1"/>
                          </a:solidFill>
                        </a:rPr>
                        <a:t> Light </a:t>
                      </a:r>
                      <a:br>
                        <a:rPr lang="en-US" sz="2000" baseline="0">
                          <a:solidFill>
                            <a:schemeClr val="bg1"/>
                          </a:solidFill>
                        </a:rPr>
                      </a:br>
                      <a:r>
                        <a:rPr lang="en-US" sz="2000" baseline="0">
                          <a:solidFill>
                            <a:schemeClr val="bg1"/>
                          </a:solidFill>
                        </a:rPr>
                        <a:t>ON</a:t>
                      </a:r>
                      <a:endParaRPr lang="en-US" sz="2000">
                        <a:solidFill>
                          <a:schemeClr val="bg1"/>
                        </a:solidFill>
                      </a:endParaRPr>
                    </a:p>
                  </a:txBody>
                  <a:tcPr/>
                </a:tc>
                <a:tc>
                  <a:txBody>
                    <a:bodyPr/>
                    <a:lstStyle/>
                    <a:p>
                      <a:pPr algn="ctr"/>
                      <a:r>
                        <a:rPr lang="en-US" sz="2000">
                          <a:solidFill>
                            <a:schemeClr val="bg1"/>
                          </a:solidFill>
                        </a:rPr>
                        <a:t>Kitchen Camera OFF</a:t>
                      </a:r>
                    </a:p>
                  </a:txBody>
                  <a:tcPr/>
                </a:tc>
                <a:tc>
                  <a:txBody>
                    <a:bodyPr/>
                    <a:lstStyle/>
                    <a:p>
                      <a:pPr algn="ctr"/>
                      <a:r>
                        <a:rPr lang="en-US" sz="2000">
                          <a:solidFill>
                            <a:schemeClr val="bg1"/>
                          </a:solidFill>
                        </a:rPr>
                        <a:t>Kitchen Camera ON</a:t>
                      </a:r>
                    </a:p>
                  </a:txBody>
                  <a:tcPr/>
                </a:tc>
                <a:tc>
                  <a:txBody>
                    <a:bodyPr/>
                    <a:lstStyle/>
                    <a:p>
                      <a:pPr algn="ctr"/>
                      <a:r>
                        <a:rPr lang="en-US" sz="2000">
                          <a:solidFill>
                            <a:schemeClr val="bg1"/>
                          </a:solidFill>
                        </a:rPr>
                        <a:t>Alarm OFF</a:t>
                      </a:r>
                    </a:p>
                  </a:txBody>
                  <a:tcPr/>
                </a:tc>
                <a:tc>
                  <a:txBody>
                    <a:bodyPr/>
                    <a:lstStyle/>
                    <a:p>
                      <a:pPr algn="ctr"/>
                      <a:r>
                        <a:rPr lang="en-US" sz="2000">
                          <a:solidFill>
                            <a:schemeClr val="bg1"/>
                          </a:solidFill>
                        </a:rPr>
                        <a:t>Alarm ON</a:t>
                      </a:r>
                    </a:p>
                  </a:txBody>
                  <a:tcPr/>
                </a:tc>
                <a:tc>
                  <a:txBody>
                    <a:bodyPr/>
                    <a:lstStyle/>
                    <a:p>
                      <a:pPr algn="ctr"/>
                      <a:r>
                        <a:rPr lang="en-US" sz="2000">
                          <a:solidFill>
                            <a:schemeClr val="bg1"/>
                          </a:solidFill>
                        </a:rPr>
                        <a:t>Call my</a:t>
                      </a:r>
                      <a:r>
                        <a:rPr lang="en-US" sz="2000" baseline="0">
                          <a:solidFill>
                            <a:schemeClr val="bg1"/>
                          </a:solidFill>
                        </a:rPr>
                        <a:t> Phone</a:t>
                      </a:r>
                      <a:endParaRPr lang="en-US" sz="2000">
                        <a:solidFill>
                          <a:schemeClr val="bg1"/>
                        </a:solidFill>
                      </a:endParaRPr>
                    </a:p>
                  </a:txBody>
                  <a:tcPr/>
                </a:tc>
                <a:tc>
                  <a:txBody>
                    <a:bodyPr/>
                    <a:lstStyle/>
                    <a:p>
                      <a:pPr algn="ctr"/>
                      <a:r>
                        <a:rPr lang="en-US" sz="2000">
                          <a:solidFill>
                            <a:schemeClr val="bg1"/>
                          </a:solidFill>
                        </a:rPr>
                        <a:t>Call Police</a:t>
                      </a:r>
                    </a:p>
                  </a:txBody>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9313363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Create your register </a:t>
            </a:r>
          </a:p>
        </p:txBody>
      </p:sp>
      <p:sp>
        <p:nvSpPr>
          <p:cNvPr id="3" name="Content Placeholder 2"/>
          <p:cNvSpPr>
            <a:spLocks noGrp="1"/>
          </p:cNvSpPr>
          <p:nvPr>
            <p:ph idx="1"/>
          </p:nvPr>
        </p:nvSpPr>
        <p:spPr/>
        <p:txBody>
          <a:bodyPr>
            <a:normAutofit/>
          </a:bodyPr>
          <a:lstStyle/>
          <a:p>
            <a:endParaRPr lang="en-US"/>
          </a:p>
          <a:p>
            <a:endParaRPr lang="en-US"/>
          </a:p>
          <a:p>
            <a:endParaRPr lang="en-US"/>
          </a:p>
          <a:p>
            <a:endParaRPr lang="en-US"/>
          </a:p>
          <a:p>
            <a:r>
              <a:rPr lang="en-US"/>
              <a:t>Create your register so it:</a:t>
            </a:r>
          </a:p>
          <a:p>
            <a:endParaRPr lang="en-US"/>
          </a:p>
          <a:p>
            <a:pPr marL="514350" indent="-514350">
              <a:buFont typeface="+mj-lt"/>
              <a:buAutoNum type="arabicPeriod"/>
            </a:pPr>
            <a:r>
              <a:rPr lang="en-US"/>
              <a:t>Turn off everything apart from the alarm and call the police </a:t>
            </a:r>
          </a:p>
          <a:p>
            <a:pPr marL="514350" indent="-514350">
              <a:buFont typeface="+mj-lt"/>
              <a:buAutoNum type="arabicPeriod"/>
            </a:pPr>
            <a:r>
              <a:rPr lang="en-US"/>
              <a:t>Turn on everything in the kitchen </a:t>
            </a:r>
          </a:p>
          <a:p>
            <a:pPr marL="514350" indent="-514350">
              <a:buFont typeface="+mj-lt"/>
              <a:buAutoNum type="arabicPeriod"/>
            </a:pPr>
            <a:r>
              <a:rPr lang="en-US"/>
              <a:t>Turn on the light and camera only </a:t>
            </a:r>
          </a:p>
          <a:p>
            <a:pPr marL="514350" indent="-514350">
              <a:buFont typeface="+mj-lt"/>
              <a:buAutoNum type="arabicPeriod"/>
            </a:pPr>
            <a:r>
              <a:rPr lang="en-US"/>
              <a:t>Call the police when the camera is on </a:t>
            </a:r>
          </a:p>
        </p:txBody>
      </p:sp>
      <p:graphicFrame>
        <p:nvGraphicFramePr>
          <p:cNvPr id="4" name="Table 3"/>
          <p:cNvGraphicFramePr>
            <a:graphicFrameLocks noGrp="1"/>
          </p:cNvGraphicFramePr>
          <p:nvPr>
            <p:extLst>
              <p:ext uri="{D42A27DB-BD31-4B8C-83A1-F6EECF244321}">
                <p14:modId xmlns:p14="http://schemas.microsoft.com/office/powerpoint/2010/main" val="311529598"/>
              </p:ext>
            </p:extLst>
          </p:nvPr>
        </p:nvGraphicFramePr>
        <p:xfrm>
          <a:off x="1698414" y="816324"/>
          <a:ext cx="8795172" cy="1645920"/>
        </p:xfrm>
        <a:graphic>
          <a:graphicData uri="http://schemas.openxmlformats.org/drawingml/2006/table">
            <a:tbl>
              <a:tblPr firstRow="1" bandRow="1">
                <a:tableStyleId>{5940675A-B579-460E-94D1-54222C63F5DA}</a:tableStyleId>
              </a:tblPr>
              <a:tblGrid>
                <a:gridCol w="1049756">
                  <a:extLst>
                    <a:ext uri="{9D8B030D-6E8A-4147-A177-3AD203B41FA5}">
                      <a16:colId xmlns:a16="http://schemas.microsoft.com/office/drawing/2014/main" val="20000"/>
                    </a:ext>
                  </a:extLst>
                </a:gridCol>
                <a:gridCol w="1106488">
                  <a:extLst>
                    <a:ext uri="{9D8B030D-6E8A-4147-A177-3AD203B41FA5}">
                      <a16:colId xmlns:a16="http://schemas.microsoft.com/office/drawing/2014/main" val="20001"/>
                    </a:ext>
                  </a:extLst>
                </a:gridCol>
                <a:gridCol w="1106488">
                  <a:extLst>
                    <a:ext uri="{9D8B030D-6E8A-4147-A177-3AD203B41FA5}">
                      <a16:colId xmlns:a16="http://schemas.microsoft.com/office/drawing/2014/main" val="20002"/>
                    </a:ext>
                  </a:extLst>
                </a:gridCol>
                <a:gridCol w="1106488">
                  <a:extLst>
                    <a:ext uri="{9D8B030D-6E8A-4147-A177-3AD203B41FA5}">
                      <a16:colId xmlns:a16="http://schemas.microsoft.com/office/drawing/2014/main" val="20003"/>
                    </a:ext>
                  </a:extLst>
                </a:gridCol>
                <a:gridCol w="1106488">
                  <a:extLst>
                    <a:ext uri="{9D8B030D-6E8A-4147-A177-3AD203B41FA5}">
                      <a16:colId xmlns:a16="http://schemas.microsoft.com/office/drawing/2014/main" val="20004"/>
                    </a:ext>
                  </a:extLst>
                </a:gridCol>
                <a:gridCol w="1106488">
                  <a:extLst>
                    <a:ext uri="{9D8B030D-6E8A-4147-A177-3AD203B41FA5}">
                      <a16:colId xmlns:a16="http://schemas.microsoft.com/office/drawing/2014/main" val="20005"/>
                    </a:ext>
                  </a:extLst>
                </a:gridCol>
                <a:gridCol w="1106488">
                  <a:extLst>
                    <a:ext uri="{9D8B030D-6E8A-4147-A177-3AD203B41FA5}">
                      <a16:colId xmlns:a16="http://schemas.microsoft.com/office/drawing/2014/main" val="20006"/>
                    </a:ext>
                  </a:extLst>
                </a:gridCol>
                <a:gridCol w="1106488">
                  <a:extLst>
                    <a:ext uri="{9D8B030D-6E8A-4147-A177-3AD203B41FA5}">
                      <a16:colId xmlns:a16="http://schemas.microsoft.com/office/drawing/2014/main" val="20007"/>
                    </a:ext>
                  </a:extLst>
                </a:gridCol>
              </a:tblGrid>
              <a:tr h="370840">
                <a:tc>
                  <a:txBody>
                    <a:bodyPr/>
                    <a:lstStyle/>
                    <a:p>
                      <a:pPr algn="ctr"/>
                      <a:endParaRPr lang="en-US">
                        <a:solidFill>
                          <a:schemeClr val="bg1"/>
                        </a:solidFill>
                      </a:endParaRPr>
                    </a:p>
                  </a:txBody>
                  <a:tcPr/>
                </a:tc>
                <a:tc>
                  <a:txBody>
                    <a:bodyPr/>
                    <a:lstStyle/>
                    <a:p>
                      <a:pPr algn="ctr"/>
                      <a:endParaRPr lang="en-US" sz="3600">
                        <a:solidFill>
                          <a:schemeClr val="bg1"/>
                        </a:solidFill>
                      </a:endParaRPr>
                    </a:p>
                  </a:txBody>
                  <a:tcPr/>
                </a:tc>
                <a:tc>
                  <a:txBody>
                    <a:bodyPr/>
                    <a:lstStyle/>
                    <a:p>
                      <a:pPr algn="ctr"/>
                      <a:endParaRPr lang="en-US" sz="3600">
                        <a:solidFill>
                          <a:schemeClr val="bg1"/>
                        </a:solidFill>
                      </a:endParaRPr>
                    </a:p>
                  </a:txBody>
                  <a:tcPr/>
                </a:tc>
                <a:tc>
                  <a:txBody>
                    <a:bodyPr/>
                    <a:lstStyle/>
                    <a:p>
                      <a:pPr algn="ctr"/>
                      <a:endParaRPr lang="en-US" sz="3600">
                        <a:solidFill>
                          <a:schemeClr val="bg1"/>
                        </a:solidFill>
                      </a:endParaRPr>
                    </a:p>
                  </a:txBody>
                  <a:tcPr/>
                </a:tc>
                <a:tc>
                  <a:txBody>
                    <a:bodyPr/>
                    <a:lstStyle/>
                    <a:p>
                      <a:pPr algn="ctr"/>
                      <a:endParaRPr lang="en-US" sz="3600">
                        <a:solidFill>
                          <a:schemeClr val="bg1"/>
                        </a:solidFill>
                      </a:endParaRPr>
                    </a:p>
                  </a:txBody>
                  <a:tcPr/>
                </a:tc>
                <a:tc>
                  <a:txBody>
                    <a:bodyPr/>
                    <a:lstStyle/>
                    <a:p>
                      <a:pPr algn="ctr"/>
                      <a:endParaRPr lang="en-US" sz="3600">
                        <a:solidFill>
                          <a:schemeClr val="bg1"/>
                        </a:solidFill>
                      </a:endParaRPr>
                    </a:p>
                  </a:txBody>
                  <a:tcPr/>
                </a:tc>
                <a:tc>
                  <a:txBody>
                    <a:bodyPr/>
                    <a:lstStyle/>
                    <a:p>
                      <a:pPr algn="ctr"/>
                      <a:endParaRPr lang="en-US" sz="3600">
                        <a:solidFill>
                          <a:schemeClr val="bg1"/>
                        </a:solidFill>
                      </a:endParaRPr>
                    </a:p>
                  </a:txBody>
                  <a:tcPr/>
                </a:tc>
                <a:tc>
                  <a:txBody>
                    <a:bodyPr/>
                    <a:lstStyle/>
                    <a:p>
                      <a:pPr algn="ctr"/>
                      <a:endParaRPr lang="en-US" sz="3600">
                        <a:solidFill>
                          <a:schemeClr val="bg1"/>
                        </a:solidFill>
                      </a:endParaRPr>
                    </a:p>
                  </a:txBody>
                  <a:tcPr/>
                </a:tc>
                <a:extLst>
                  <a:ext uri="{0D108BD9-81ED-4DB2-BD59-A6C34878D82A}">
                    <a16:rowId xmlns:a16="http://schemas.microsoft.com/office/drawing/2014/main" val="10000"/>
                  </a:ext>
                </a:extLst>
              </a:tr>
              <a:tr h="370840">
                <a:tc>
                  <a:txBody>
                    <a:bodyPr/>
                    <a:lstStyle/>
                    <a:p>
                      <a:pPr algn="ctr"/>
                      <a:r>
                        <a:rPr lang="en-US" sz="2000">
                          <a:solidFill>
                            <a:schemeClr val="bg1"/>
                          </a:solidFill>
                        </a:rPr>
                        <a:t>Kitchen</a:t>
                      </a:r>
                      <a:r>
                        <a:rPr lang="en-US" sz="2000" baseline="0">
                          <a:solidFill>
                            <a:schemeClr val="bg1"/>
                          </a:solidFill>
                        </a:rPr>
                        <a:t> Light OFF</a:t>
                      </a:r>
                      <a:endParaRPr lang="en-US" sz="2000">
                        <a:solidFill>
                          <a:schemeClr val="bg1"/>
                        </a:solidFill>
                      </a:endParaRPr>
                    </a:p>
                  </a:txBody>
                  <a:tcPr/>
                </a:tc>
                <a:tc>
                  <a:txBody>
                    <a:bodyPr/>
                    <a:lstStyle/>
                    <a:p>
                      <a:pPr algn="ctr"/>
                      <a:r>
                        <a:rPr lang="en-US" sz="2000">
                          <a:solidFill>
                            <a:schemeClr val="bg1"/>
                          </a:solidFill>
                        </a:rPr>
                        <a:t>Kitchen</a:t>
                      </a:r>
                      <a:r>
                        <a:rPr lang="en-US" sz="2000" baseline="0">
                          <a:solidFill>
                            <a:schemeClr val="bg1"/>
                          </a:solidFill>
                        </a:rPr>
                        <a:t> Light </a:t>
                      </a:r>
                      <a:br>
                        <a:rPr lang="en-US" sz="2000" baseline="0">
                          <a:solidFill>
                            <a:schemeClr val="bg1"/>
                          </a:solidFill>
                        </a:rPr>
                      </a:br>
                      <a:r>
                        <a:rPr lang="en-US" sz="2000" baseline="0">
                          <a:solidFill>
                            <a:schemeClr val="bg1"/>
                          </a:solidFill>
                        </a:rPr>
                        <a:t>ON</a:t>
                      </a:r>
                      <a:endParaRPr lang="en-US" sz="2000">
                        <a:solidFill>
                          <a:schemeClr val="bg1"/>
                        </a:solidFill>
                      </a:endParaRPr>
                    </a:p>
                  </a:txBody>
                  <a:tcPr/>
                </a:tc>
                <a:tc>
                  <a:txBody>
                    <a:bodyPr/>
                    <a:lstStyle/>
                    <a:p>
                      <a:pPr algn="ctr"/>
                      <a:r>
                        <a:rPr lang="en-US" sz="2000">
                          <a:solidFill>
                            <a:schemeClr val="bg1"/>
                          </a:solidFill>
                        </a:rPr>
                        <a:t>Kitchen Camera OFF</a:t>
                      </a:r>
                    </a:p>
                  </a:txBody>
                  <a:tcPr/>
                </a:tc>
                <a:tc>
                  <a:txBody>
                    <a:bodyPr/>
                    <a:lstStyle/>
                    <a:p>
                      <a:pPr algn="ctr"/>
                      <a:r>
                        <a:rPr lang="en-US" sz="2000">
                          <a:solidFill>
                            <a:schemeClr val="bg1"/>
                          </a:solidFill>
                        </a:rPr>
                        <a:t>Kitchen Camera ON</a:t>
                      </a:r>
                    </a:p>
                  </a:txBody>
                  <a:tcPr/>
                </a:tc>
                <a:tc>
                  <a:txBody>
                    <a:bodyPr/>
                    <a:lstStyle/>
                    <a:p>
                      <a:pPr algn="ctr"/>
                      <a:r>
                        <a:rPr lang="en-US" sz="2000">
                          <a:solidFill>
                            <a:schemeClr val="bg1"/>
                          </a:solidFill>
                        </a:rPr>
                        <a:t>Alarm OFF</a:t>
                      </a:r>
                    </a:p>
                  </a:txBody>
                  <a:tcPr/>
                </a:tc>
                <a:tc>
                  <a:txBody>
                    <a:bodyPr/>
                    <a:lstStyle/>
                    <a:p>
                      <a:pPr algn="ctr"/>
                      <a:r>
                        <a:rPr lang="en-US" sz="2000">
                          <a:solidFill>
                            <a:schemeClr val="bg1"/>
                          </a:solidFill>
                        </a:rPr>
                        <a:t>Alarm ON</a:t>
                      </a:r>
                    </a:p>
                  </a:txBody>
                  <a:tcPr/>
                </a:tc>
                <a:tc>
                  <a:txBody>
                    <a:bodyPr/>
                    <a:lstStyle/>
                    <a:p>
                      <a:pPr algn="ctr"/>
                      <a:r>
                        <a:rPr lang="en-US" sz="2000">
                          <a:solidFill>
                            <a:schemeClr val="bg1"/>
                          </a:solidFill>
                        </a:rPr>
                        <a:t>Call my</a:t>
                      </a:r>
                      <a:r>
                        <a:rPr lang="en-US" sz="2000" baseline="0">
                          <a:solidFill>
                            <a:schemeClr val="bg1"/>
                          </a:solidFill>
                        </a:rPr>
                        <a:t> Phone</a:t>
                      </a:r>
                      <a:endParaRPr lang="en-US" sz="2000">
                        <a:solidFill>
                          <a:schemeClr val="bg1"/>
                        </a:solidFill>
                      </a:endParaRPr>
                    </a:p>
                  </a:txBody>
                  <a:tcPr/>
                </a:tc>
                <a:tc>
                  <a:txBody>
                    <a:bodyPr/>
                    <a:lstStyle/>
                    <a:p>
                      <a:pPr algn="ctr"/>
                      <a:r>
                        <a:rPr lang="en-US" sz="2000">
                          <a:solidFill>
                            <a:schemeClr val="bg1"/>
                          </a:solidFill>
                        </a:rPr>
                        <a:t>Call Police</a:t>
                      </a:r>
                    </a:p>
                  </a:txBody>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36917481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Fill in the blanks</a:t>
            </a:r>
          </a:p>
        </p:txBody>
      </p:sp>
      <p:sp>
        <p:nvSpPr>
          <p:cNvPr id="3" name="Content Placeholder 2"/>
          <p:cNvSpPr>
            <a:spLocks noGrp="1"/>
          </p:cNvSpPr>
          <p:nvPr>
            <p:ph idx="1"/>
          </p:nvPr>
        </p:nvSpPr>
        <p:spPr/>
        <p:txBody>
          <a:bodyPr/>
          <a:lstStyle/>
          <a:p>
            <a:r>
              <a:rPr lang="en-US"/>
              <a:t>Computers use a base 2 number system called Binary. It only uses 1 and 0. </a:t>
            </a:r>
          </a:p>
          <a:p>
            <a:endParaRPr lang="en-US"/>
          </a:p>
          <a:p>
            <a:r>
              <a:rPr lang="en-US"/>
              <a:t>Decimal is a base 10 number system. It is also called denary. It uses the numbers 0,1,2,3,4,5,6,7,8,9</a:t>
            </a:r>
          </a:p>
          <a:p>
            <a:endParaRPr lang="en-US"/>
          </a:p>
          <a:p>
            <a:r>
              <a:rPr lang="en-US"/>
              <a:t>Hexadecimal is base 16. It uses 0,1,2,3,4,5,6,7,8,9,A,B,C,D,E and F</a:t>
            </a:r>
          </a:p>
        </p:txBody>
      </p:sp>
      <p:sp>
        <p:nvSpPr>
          <p:cNvPr id="4" name="Rectangle 3"/>
          <p:cNvSpPr/>
          <p:nvPr/>
        </p:nvSpPr>
        <p:spPr>
          <a:xfrm>
            <a:off x="3309988" y="510989"/>
            <a:ext cx="267344" cy="574148"/>
          </a:xfrm>
          <a:prstGeom prst="rect">
            <a:avLst/>
          </a:prstGeom>
          <a:solidFill>
            <a:schemeClr val="tx2"/>
          </a:solidFill>
          <a:ln>
            <a:solidFill>
              <a:schemeClr val="accent3">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p:cNvSpPr/>
          <p:nvPr/>
        </p:nvSpPr>
        <p:spPr>
          <a:xfrm>
            <a:off x="1878928" y="1601605"/>
            <a:ext cx="1219757" cy="382653"/>
          </a:xfrm>
          <a:prstGeom prst="rect">
            <a:avLst/>
          </a:prstGeom>
          <a:solidFill>
            <a:srgbClr val="1F497D"/>
          </a:solidFill>
          <a:ln>
            <a:solidFill>
              <a:schemeClr val="accent3">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9635796" y="510989"/>
            <a:ext cx="1468373" cy="448635"/>
          </a:xfrm>
          <a:prstGeom prst="rect">
            <a:avLst/>
          </a:prstGeom>
          <a:solidFill>
            <a:srgbClr val="1F497D"/>
          </a:solidFill>
          <a:ln>
            <a:solidFill>
              <a:schemeClr val="accent3">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0" y="2025863"/>
            <a:ext cx="2844011" cy="382653"/>
          </a:xfrm>
          <a:prstGeom prst="rect">
            <a:avLst/>
          </a:prstGeom>
          <a:solidFill>
            <a:srgbClr val="1F497D"/>
          </a:solidFill>
          <a:ln>
            <a:solidFill>
              <a:schemeClr val="accent3">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2309564" y="2909675"/>
            <a:ext cx="1206808" cy="574147"/>
          </a:xfrm>
          <a:prstGeom prst="rect">
            <a:avLst/>
          </a:prstGeom>
          <a:solidFill>
            <a:srgbClr val="1F497D"/>
          </a:solidFill>
          <a:ln>
            <a:solidFill>
              <a:schemeClr val="accent3">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4629182" y="2942641"/>
            <a:ext cx="5006614" cy="448635"/>
          </a:xfrm>
          <a:prstGeom prst="rect">
            <a:avLst/>
          </a:prstGeom>
          <a:solidFill>
            <a:srgbClr val="1F497D"/>
          </a:solidFill>
          <a:ln>
            <a:solidFill>
              <a:schemeClr val="accent3">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80687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Hexadecimal </a:t>
            </a:r>
          </a:p>
        </p:txBody>
      </p:sp>
      <p:sp>
        <p:nvSpPr>
          <p:cNvPr id="3" name="Content Placeholder 2"/>
          <p:cNvSpPr>
            <a:spLocks noGrp="1"/>
          </p:cNvSpPr>
          <p:nvPr>
            <p:ph idx="1"/>
          </p:nvPr>
        </p:nvSpPr>
        <p:spPr/>
        <p:txBody>
          <a:bodyPr/>
          <a:lstStyle/>
          <a:p>
            <a:r>
              <a:rPr lang="en-US"/>
              <a:t>Hexadecimal uses base 16. </a:t>
            </a:r>
          </a:p>
          <a:p>
            <a:endParaRPr lang="en-US"/>
          </a:p>
          <a:p>
            <a:r>
              <a:rPr lang="en-US"/>
              <a:t>0,1,2,3,4,5,6,7,8,9,A,B,C,D,E and F</a:t>
            </a:r>
          </a:p>
          <a:p>
            <a:endParaRPr lang="en-US"/>
          </a:p>
          <a:p>
            <a:r>
              <a:rPr lang="en-US"/>
              <a:t>Why??</a:t>
            </a:r>
          </a:p>
        </p:txBody>
      </p:sp>
      <p:sp>
        <p:nvSpPr>
          <p:cNvPr id="4" name="Rectangle 3"/>
          <p:cNvSpPr/>
          <p:nvPr/>
        </p:nvSpPr>
        <p:spPr>
          <a:xfrm>
            <a:off x="3484550" y="510989"/>
            <a:ext cx="642631" cy="574148"/>
          </a:xfrm>
          <a:prstGeom prst="rect">
            <a:avLst/>
          </a:prstGeom>
          <a:solidFill>
            <a:srgbClr val="1F497D"/>
          </a:solidFill>
          <a:ln>
            <a:solidFill>
              <a:schemeClr val="accent3">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p:cNvSpPr/>
          <p:nvPr/>
        </p:nvSpPr>
        <p:spPr>
          <a:xfrm>
            <a:off x="0" y="1596125"/>
            <a:ext cx="8262975" cy="574148"/>
          </a:xfrm>
          <a:prstGeom prst="rect">
            <a:avLst/>
          </a:prstGeom>
          <a:solidFill>
            <a:srgbClr val="1F497D"/>
          </a:solidFill>
          <a:ln>
            <a:solidFill>
              <a:schemeClr val="accent3">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19518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0" nodeType="clickEffect">
                                  <p:stCondLst>
                                    <p:cond delay="0"/>
                                  </p:stCondLst>
                                  <p:childTnLst>
                                    <p:animEffect transition="out" filter="dissolve">
                                      <p:cBhvr>
                                        <p:cTn id="11" dur="500"/>
                                        <p:tgtEl>
                                          <p:spTgt spid="5"/>
                                        </p:tgtEl>
                                      </p:cBhvr>
                                    </p:animEffect>
                                    <p:set>
                                      <p:cBhvr>
                                        <p:cTn id="12"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DE802E-5856-724A-8665-058BA3380583}"/>
              </a:ext>
            </a:extLst>
          </p:cNvPr>
          <p:cNvSpPr>
            <a:spLocks noGrp="1"/>
          </p:cNvSpPr>
          <p:nvPr>
            <p:ph type="title"/>
          </p:nvPr>
        </p:nvSpPr>
        <p:spPr/>
        <p:txBody>
          <a:bodyPr>
            <a:normAutofit fontScale="90000"/>
          </a:bodyPr>
          <a:lstStyle/>
          <a:p>
            <a:r>
              <a:rPr lang="en-US" b="1"/>
              <a:t>1.1 Number systems </a:t>
            </a:r>
            <a:endParaRPr lang="en-GB"/>
          </a:p>
        </p:txBody>
      </p:sp>
      <p:sp>
        <p:nvSpPr>
          <p:cNvPr id="3" name="Content Placeholder 2">
            <a:extLst>
              <a:ext uri="{FF2B5EF4-FFF2-40B4-BE49-F238E27FC236}">
                <a16:creationId xmlns:a16="http://schemas.microsoft.com/office/drawing/2014/main" id="{A98C74E0-D634-F948-B86D-EC5FDEE03D0E}"/>
              </a:ext>
            </a:extLst>
          </p:cNvPr>
          <p:cNvSpPr>
            <a:spLocks noGrp="1"/>
          </p:cNvSpPr>
          <p:nvPr>
            <p:ph idx="1"/>
          </p:nvPr>
        </p:nvSpPr>
        <p:spPr>
          <a:solidFill>
            <a:srgbClr val="792DD1"/>
          </a:solidFill>
        </p:spPr>
        <p:txBody>
          <a:bodyPr>
            <a:normAutofit/>
          </a:bodyPr>
          <a:lstStyle/>
          <a:p>
            <a:pPr marL="514350" indent="-514350">
              <a:buFont typeface="+mj-lt"/>
              <a:buAutoNum type="arabicPeriod"/>
            </a:pPr>
            <a:r>
              <a:rPr lang="en-US"/>
              <a:t>Understand how and why computers use binary to represent all forms of data </a:t>
            </a:r>
            <a:endParaRPr lang="en-US">
              <a:effectLst/>
            </a:endParaRPr>
          </a:p>
          <a:p>
            <a:pPr marL="514350" indent="-514350">
              <a:buFont typeface="+mj-lt"/>
              <a:buAutoNum type="arabicPeriod"/>
            </a:pPr>
            <a:r>
              <a:rPr lang="en-US"/>
              <a:t>Understand the denary, binary and hexadecimal number systems </a:t>
            </a:r>
            <a:endParaRPr lang="en-US">
              <a:effectLst/>
            </a:endParaRPr>
          </a:p>
          <a:p>
            <a:pPr marL="514350" indent="-514350">
              <a:buFont typeface="+mj-lt"/>
              <a:buAutoNum type="arabicPeriod"/>
            </a:pPr>
            <a:r>
              <a:rPr lang="en-US"/>
              <a:t>Convert between </a:t>
            </a:r>
            <a:endParaRPr lang="en-US">
              <a:effectLst/>
            </a:endParaRPr>
          </a:p>
          <a:p>
            <a:pPr marL="971550" lvl="1" indent="-514350">
              <a:buFont typeface="+mj-lt"/>
              <a:buAutoNum type="arabicPeriod"/>
            </a:pPr>
            <a:r>
              <a:rPr lang="en-US"/>
              <a:t> positive denary and positive binary </a:t>
            </a:r>
          </a:p>
          <a:p>
            <a:pPr marL="914400" lvl="1" indent="-457200">
              <a:buFont typeface="+mj-lt"/>
              <a:buAutoNum type="arabicPeriod"/>
            </a:pPr>
            <a:r>
              <a:rPr lang="en-US"/>
              <a:t>positive denary and positive hexadecimal </a:t>
            </a:r>
          </a:p>
          <a:p>
            <a:pPr marL="914400" lvl="1" indent="-457200">
              <a:buFont typeface="+mj-lt"/>
              <a:buAutoNum type="arabicPeriod"/>
            </a:pPr>
            <a:r>
              <a:rPr lang="en-US"/>
              <a:t>positive hexadecimal and positive binary </a:t>
            </a:r>
            <a:endParaRPr lang="en-US">
              <a:effectLst/>
            </a:endParaRPr>
          </a:p>
          <a:p>
            <a:pPr marL="514350" indent="-514350">
              <a:buFont typeface="+mj-lt"/>
              <a:buAutoNum type="arabicPeriod"/>
            </a:pPr>
            <a:r>
              <a:rPr lang="en-US"/>
              <a:t>Understand how and why hexadecimal is used as a beneficial method of data representation </a:t>
            </a:r>
            <a:endParaRPr lang="en-US">
              <a:effectLst/>
            </a:endParaRPr>
          </a:p>
          <a:p>
            <a:pPr marL="514350" indent="-514350">
              <a:buFont typeface="+mj-lt"/>
              <a:buAutoNum type="arabicPeriod"/>
            </a:pPr>
            <a:r>
              <a:rPr lang="en-US"/>
              <a:t>Add two positive 8-bit binary integers </a:t>
            </a:r>
            <a:endParaRPr lang="en-US">
              <a:effectLst/>
            </a:endParaRPr>
          </a:p>
          <a:p>
            <a:pPr marL="514350" indent="-514350">
              <a:buFont typeface="+mj-lt"/>
              <a:buAutoNum type="arabicPeriod"/>
            </a:pPr>
            <a:r>
              <a:rPr lang="en-US"/>
              <a:t>Understand the concept of overflow and why it occurs in binary addition </a:t>
            </a:r>
            <a:endParaRPr lang="en-US">
              <a:effectLst/>
            </a:endParaRPr>
          </a:p>
          <a:p>
            <a:pPr marL="514350" indent="-514350">
              <a:buFont typeface="+mj-lt"/>
              <a:buAutoNum type="arabicPeriod"/>
            </a:pPr>
            <a:r>
              <a:rPr lang="en-US"/>
              <a:t>Perform a logical binary shift on a positive 8-bit binary integer and understand the effect this has on the positive binary integer </a:t>
            </a:r>
          </a:p>
          <a:p>
            <a:pPr marL="514350" indent="-514350">
              <a:buFont typeface="+mj-lt"/>
              <a:buAutoNum type="arabicPeriod"/>
            </a:pPr>
            <a:r>
              <a:rPr lang="en-US"/>
              <a:t>Use two’s complement to represent positive and negative 8-bit binary integers </a:t>
            </a:r>
          </a:p>
          <a:p>
            <a:pPr marL="514350" indent="-514350">
              <a:buFont typeface="+mj-lt"/>
              <a:buAutoNum type="arabicPeriod"/>
            </a:pPr>
            <a:endParaRPr lang="en-GB"/>
          </a:p>
        </p:txBody>
      </p:sp>
    </p:spTree>
    <p:extLst>
      <p:ext uri="{BB962C8B-B14F-4D97-AF65-F5344CB8AC3E}">
        <p14:creationId xmlns:p14="http://schemas.microsoft.com/office/powerpoint/2010/main" val="39926525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l"/>
            <a:r>
              <a:rPr lang="en-US"/>
              <a:t>What is A-F in Hex?</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3436847337"/>
              </p:ext>
            </p:extLst>
          </p:nvPr>
        </p:nvGraphicFramePr>
        <p:xfrm>
          <a:off x="7372150" y="0"/>
          <a:ext cx="3220660" cy="6583680"/>
        </p:xfrm>
        <a:graphic>
          <a:graphicData uri="http://schemas.openxmlformats.org/drawingml/2006/table">
            <a:tbl>
              <a:tblPr firstRow="1" bandRow="1">
                <a:tableStyleId>{3C2FFA5D-87B4-456A-9821-1D502468CF0F}</a:tableStyleId>
              </a:tblPr>
              <a:tblGrid>
                <a:gridCol w="1031781">
                  <a:extLst>
                    <a:ext uri="{9D8B030D-6E8A-4147-A177-3AD203B41FA5}">
                      <a16:colId xmlns:a16="http://schemas.microsoft.com/office/drawing/2014/main" val="20000"/>
                    </a:ext>
                  </a:extLst>
                </a:gridCol>
                <a:gridCol w="1086085">
                  <a:extLst>
                    <a:ext uri="{9D8B030D-6E8A-4147-A177-3AD203B41FA5}">
                      <a16:colId xmlns:a16="http://schemas.microsoft.com/office/drawing/2014/main" val="20001"/>
                    </a:ext>
                  </a:extLst>
                </a:gridCol>
                <a:gridCol w="1102794">
                  <a:extLst>
                    <a:ext uri="{9D8B030D-6E8A-4147-A177-3AD203B41FA5}">
                      <a16:colId xmlns:a16="http://schemas.microsoft.com/office/drawing/2014/main" val="20002"/>
                    </a:ext>
                  </a:extLst>
                </a:gridCol>
              </a:tblGrid>
              <a:tr h="364589">
                <a:tc>
                  <a:txBody>
                    <a:bodyPr/>
                    <a:lstStyle/>
                    <a:p>
                      <a:pPr algn="ctr"/>
                      <a:r>
                        <a:rPr lang="en-US" sz="1800">
                          <a:solidFill>
                            <a:schemeClr val="bg1"/>
                          </a:solidFill>
                        </a:rPr>
                        <a:t>Binary </a:t>
                      </a:r>
                      <a:endParaRPr lang="en-US" sz="1800" b="1">
                        <a:solidFill>
                          <a:schemeClr val="bg1"/>
                        </a:solidFill>
                        <a:latin typeface="Avenir Book"/>
                        <a:cs typeface="Avenir Book"/>
                      </a:endParaRPr>
                    </a:p>
                  </a:txBody>
                  <a:tcPr/>
                </a:tc>
                <a:tc>
                  <a:txBody>
                    <a:bodyPr/>
                    <a:lstStyle/>
                    <a:p>
                      <a:pPr algn="ctr"/>
                      <a:r>
                        <a:rPr lang="en-US" sz="1800">
                          <a:solidFill>
                            <a:schemeClr val="bg1"/>
                          </a:solidFill>
                        </a:rPr>
                        <a:t>Denary</a:t>
                      </a:r>
                      <a:endParaRPr lang="en-US" sz="1800" b="1">
                        <a:solidFill>
                          <a:schemeClr val="bg1"/>
                        </a:solidFill>
                        <a:latin typeface="Avenir Book"/>
                        <a:cs typeface="Avenir Book"/>
                      </a:endParaRPr>
                    </a:p>
                  </a:txBody>
                  <a:tcPr/>
                </a:tc>
                <a:tc>
                  <a:txBody>
                    <a:bodyPr/>
                    <a:lstStyle/>
                    <a:p>
                      <a:pPr algn="ctr"/>
                      <a:r>
                        <a:rPr lang="en-US" sz="1800">
                          <a:solidFill>
                            <a:schemeClr val="bg1"/>
                          </a:solidFill>
                        </a:rPr>
                        <a:t>Hex</a:t>
                      </a:r>
                      <a:endParaRPr lang="en-US" sz="1800" b="1">
                        <a:solidFill>
                          <a:schemeClr val="bg1"/>
                        </a:solidFill>
                        <a:latin typeface="Avenir Book"/>
                        <a:cs typeface="Avenir Book"/>
                      </a:endParaRPr>
                    </a:p>
                  </a:txBody>
                  <a:tcPr/>
                </a:tc>
                <a:extLst>
                  <a:ext uri="{0D108BD9-81ED-4DB2-BD59-A6C34878D82A}">
                    <a16:rowId xmlns:a16="http://schemas.microsoft.com/office/drawing/2014/main" val="10000"/>
                  </a:ext>
                </a:extLst>
              </a:tr>
              <a:tr h="364589">
                <a:tc>
                  <a:txBody>
                    <a:bodyPr/>
                    <a:lstStyle/>
                    <a:p>
                      <a:pPr algn="ctr"/>
                      <a:r>
                        <a:rPr lang="en-US" sz="1800">
                          <a:solidFill>
                            <a:schemeClr val="bg1"/>
                          </a:solidFill>
                        </a:rPr>
                        <a:t>Base 2</a:t>
                      </a:r>
                      <a:endParaRPr lang="en-US" sz="1800" b="1">
                        <a:solidFill>
                          <a:schemeClr val="bg1"/>
                        </a:solidFill>
                        <a:latin typeface="Avenir Book"/>
                        <a:cs typeface="Avenir Book"/>
                      </a:endParaRPr>
                    </a:p>
                  </a:txBody>
                  <a:tcPr/>
                </a:tc>
                <a:tc>
                  <a:txBody>
                    <a:bodyPr/>
                    <a:lstStyle/>
                    <a:p>
                      <a:pPr algn="ctr"/>
                      <a:r>
                        <a:rPr lang="en-US" sz="1800">
                          <a:solidFill>
                            <a:schemeClr val="bg1"/>
                          </a:solidFill>
                        </a:rPr>
                        <a:t>Base 10 </a:t>
                      </a:r>
                      <a:endParaRPr lang="en-US" sz="1800" b="1">
                        <a:solidFill>
                          <a:schemeClr val="bg1"/>
                        </a:solidFill>
                        <a:latin typeface="Avenir Book"/>
                        <a:cs typeface="Avenir Book"/>
                      </a:endParaRPr>
                    </a:p>
                  </a:txBody>
                  <a:tcPr/>
                </a:tc>
                <a:tc>
                  <a:txBody>
                    <a:bodyPr/>
                    <a:lstStyle/>
                    <a:p>
                      <a:pPr algn="ctr"/>
                      <a:r>
                        <a:rPr lang="en-US" sz="1800">
                          <a:solidFill>
                            <a:schemeClr val="bg1"/>
                          </a:solidFill>
                        </a:rPr>
                        <a:t>Base 16</a:t>
                      </a:r>
                      <a:endParaRPr lang="en-US" sz="1800" b="1">
                        <a:solidFill>
                          <a:schemeClr val="bg1"/>
                        </a:solidFill>
                        <a:latin typeface="Avenir Book"/>
                        <a:cs typeface="Avenir Book"/>
                      </a:endParaRPr>
                    </a:p>
                  </a:txBody>
                  <a:tcPr/>
                </a:tc>
                <a:extLst>
                  <a:ext uri="{0D108BD9-81ED-4DB2-BD59-A6C34878D82A}">
                    <a16:rowId xmlns:a16="http://schemas.microsoft.com/office/drawing/2014/main" val="10001"/>
                  </a:ext>
                </a:extLst>
              </a:tr>
              <a:tr h="364589">
                <a:tc>
                  <a:txBody>
                    <a:bodyPr/>
                    <a:lstStyle/>
                    <a:p>
                      <a:pPr algn="ctr"/>
                      <a:r>
                        <a:rPr lang="en-US" sz="1800">
                          <a:solidFill>
                            <a:schemeClr val="bg1"/>
                          </a:solidFill>
                        </a:rPr>
                        <a:t>0000</a:t>
                      </a:r>
                      <a:endParaRPr lang="en-US" sz="1800">
                        <a:solidFill>
                          <a:schemeClr val="bg1"/>
                        </a:solidFill>
                        <a:latin typeface="Avenir Book"/>
                        <a:cs typeface="Avenir Book"/>
                      </a:endParaRPr>
                    </a:p>
                  </a:txBody>
                  <a:tcPr/>
                </a:tc>
                <a:tc>
                  <a:txBody>
                    <a:bodyPr/>
                    <a:lstStyle/>
                    <a:p>
                      <a:pPr algn="ctr"/>
                      <a:r>
                        <a:rPr lang="en-US" sz="1800">
                          <a:solidFill>
                            <a:schemeClr val="bg1"/>
                          </a:solidFill>
                        </a:rPr>
                        <a:t>0</a:t>
                      </a:r>
                      <a:endParaRPr lang="en-US" sz="1800">
                        <a:solidFill>
                          <a:schemeClr val="bg1"/>
                        </a:solidFill>
                        <a:latin typeface="Avenir Book"/>
                        <a:cs typeface="Avenir Book"/>
                      </a:endParaRPr>
                    </a:p>
                  </a:txBody>
                  <a:tcPr/>
                </a:tc>
                <a:tc>
                  <a:txBody>
                    <a:bodyPr/>
                    <a:lstStyle/>
                    <a:p>
                      <a:pPr algn="ctr"/>
                      <a:r>
                        <a:rPr lang="en-US" sz="1800">
                          <a:solidFill>
                            <a:schemeClr val="bg1"/>
                          </a:solidFill>
                        </a:rPr>
                        <a:t>0</a:t>
                      </a:r>
                      <a:endParaRPr lang="en-US" sz="1800">
                        <a:solidFill>
                          <a:schemeClr val="bg1"/>
                        </a:solidFill>
                        <a:latin typeface="Avenir Book"/>
                        <a:cs typeface="Avenir Book"/>
                      </a:endParaRPr>
                    </a:p>
                  </a:txBody>
                  <a:tcPr/>
                </a:tc>
                <a:extLst>
                  <a:ext uri="{0D108BD9-81ED-4DB2-BD59-A6C34878D82A}">
                    <a16:rowId xmlns:a16="http://schemas.microsoft.com/office/drawing/2014/main" val="10002"/>
                  </a:ext>
                </a:extLst>
              </a:tr>
              <a:tr h="364589">
                <a:tc>
                  <a:txBody>
                    <a:bodyPr/>
                    <a:lstStyle/>
                    <a:p>
                      <a:pPr algn="ctr"/>
                      <a:r>
                        <a:rPr lang="en-US" sz="1800">
                          <a:solidFill>
                            <a:schemeClr val="bg1"/>
                          </a:solidFill>
                        </a:rPr>
                        <a:t>0001</a:t>
                      </a:r>
                      <a:endParaRPr lang="en-US" sz="1800">
                        <a:solidFill>
                          <a:schemeClr val="bg1"/>
                        </a:solidFill>
                        <a:latin typeface="Avenir Book"/>
                        <a:cs typeface="Avenir Book"/>
                      </a:endParaRPr>
                    </a:p>
                  </a:txBody>
                  <a:tcPr/>
                </a:tc>
                <a:tc>
                  <a:txBody>
                    <a:bodyPr/>
                    <a:lstStyle/>
                    <a:p>
                      <a:pPr algn="ctr"/>
                      <a:r>
                        <a:rPr lang="en-US" sz="1800">
                          <a:solidFill>
                            <a:schemeClr val="bg1"/>
                          </a:solidFill>
                        </a:rPr>
                        <a:t>1</a:t>
                      </a:r>
                      <a:endParaRPr lang="en-US" sz="1800">
                        <a:solidFill>
                          <a:schemeClr val="bg1"/>
                        </a:solidFill>
                        <a:latin typeface="Avenir Book"/>
                        <a:cs typeface="Avenir Book"/>
                      </a:endParaRPr>
                    </a:p>
                  </a:txBody>
                  <a:tcPr/>
                </a:tc>
                <a:tc>
                  <a:txBody>
                    <a:bodyPr/>
                    <a:lstStyle/>
                    <a:p>
                      <a:pPr algn="ctr"/>
                      <a:r>
                        <a:rPr lang="en-US" sz="1800">
                          <a:solidFill>
                            <a:schemeClr val="bg1"/>
                          </a:solidFill>
                        </a:rPr>
                        <a:t>1</a:t>
                      </a:r>
                      <a:endParaRPr lang="en-US" sz="1800">
                        <a:solidFill>
                          <a:schemeClr val="bg1"/>
                        </a:solidFill>
                        <a:latin typeface="Avenir Book"/>
                        <a:cs typeface="Avenir Book"/>
                      </a:endParaRPr>
                    </a:p>
                  </a:txBody>
                  <a:tcPr/>
                </a:tc>
                <a:extLst>
                  <a:ext uri="{0D108BD9-81ED-4DB2-BD59-A6C34878D82A}">
                    <a16:rowId xmlns:a16="http://schemas.microsoft.com/office/drawing/2014/main" val="10003"/>
                  </a:ext>
                </a:extLst>
              </a:tr>
              <a:tr h="364589">
                <a:tc>
                  <a:txBody>
                    <a:bodyPr/>
                    <a:lstStyle/>
                    <a:p>
                      <a:pPr algn="ctr"/>
                      <a:r>
                        <a:rPr lang="en-US" sz="1800">
                          <a:solidFill>
                            <a:schemeClr val="bg1"/>
                          </a:solidFill>
                        </a:rPr>
                        <a:t>0010</a:t>
                      </a:r>
                      <a:endParaRPr lang="en-US" sz="1800">
                        <a:solidFill>
                          <a:schemeClr val="bg1"/>
                        </a:solidFill>
                        <a:latin typeface="Avenir Book"/>
                        <a:cs typeface="Avenir Book"/>
                      </a:endParaRPr>
                    </a:p>
                  </a:txBody>
                  <a:tcPr/>
                </a:tc>
                <a:tc>
                  <a:txBody>
                    <a:bodyPr/>
                    <a:lstStyle/>
                    <a:p>
                      <a:pPr algn="ctr"/>
                      <a:r>
                        <a:rPr lang="en-US" sz="1800">
                          <a:solidFill>
                            <a:schemeClr val="bg1"/>
                          </a:solidFill>
                        </a:rPr>
                        <a:t>2</a:t>
                      </a:r>
                      <a:endParaRPr lang="en-US" sz="1800">
                        <a:solidFill>
                          <a:schemeClr val="bg1"/>
                        </a:solidFill>
                        <a:latin typeface="Avenir Book"/>
                        <a:cs typeface="Avenir Book"/>
                      </a:endParaRPr>
                    </a:p>
                  </a:txBody>
                  <a:tcPr/>
                </a:tc>
                <a:tc>
                  <a:txBody>
                    <a:bodyPr/>
                    <a:lstStyle/>
                    <a:p>
                      <a:pPr algn="ctr"/>
                      <a:r>
                        <a:rPr lang="en-US" sz="1800">
                          <a:solidFill>
                            <a:schemeClr val="bg1"/>
                          </a:solidFill>
                        </a:rPr>
                        <a:t>2</a:t>
                      </a:r>
                      <a:endParaRPr lang="en-US" sz="1800">
                        <a:solidFill>
                          <a:schemeClr val="bg1"/>
                        </a:solidFill>
                        <a:latin typeface="Avenir Book"/>
                        <a:cs typeface="Avenir Book"/>
                      </a:endParaRPr>
                    </a:p>
                  </a:txBody>
                  <a:tcPr/>
                </a:tc>
                <a:extLst>
                  <a:ext uri="{0D108BD9-81ED-4DB2-BD59-A6C34878D82A}">
                    <a16:rowId xmlns:a16="http://schemas.microsoft.com/office/drawing/2014/main" val="10004"/>
                  </a:ext>
                </a:extLst>
              </a:tr>
              <a:tr h="364589">
                <a:tc>
                  <a:txBody>
                    <a:bodyPr/>
                    <a:lstStyle/>
                    <a:p>
                      <a:pPr algn="ctr"/>
                      <a:r>
                        <a:rPr lang="en-US" sz="1800">
                          <a:solidFill>
                            <a:schemeClr val="bg1"/>
                          </a:solidFill>
                        </a:rPr>
                        <a:t>0011</a:t>
                      </a:r>
                      <a:endParaRPr lang="en-US" sz="1800">
                        <a:solidFill>
                          <a:schemeClr val="bg1"/>
                        </a:solidFill>
                        <a:latin typeface="Avenir Book"/>
                        <a:cs typeface="Avenir Book"/>
                      </a:endParaRPr>
                    </a:p>
                  </a:txBody>
                  <a:tcPr/>
                </a:tc>
                <a:tc>
                  <a:txBody>
                    <a:bodyPr/>
                    <a:lstStyle/>
                    <a:p>
                      <a:pPr algn="ctr"/>
                      <a:r>
                        <a:rPr lang="en-US" sz="1800">
                          <a:solidFill>
                            <a:schemeClr val="bg1"/>
                          </a:solidFill>
                        </a:rPr>
                        <a:t>3</a:t>
                      </a:r>
                      <a:endParaRPr lang="en-US" sz="1800">
                        <a:solidFill>
                          <a:schemeClr val="bg1"/>
                        </a:solidFill>
                        <a:latin typeface="Avenir Book"/>
                        <a:cs typeface="Avenir Book"/>
                      </a:endParaRPr>
                    </a:p>
                  </a:txBody>
                  <a:tcPr/>
                </a:tc>
                <a:tc>
                  <a:txBody>
                    <a:bodyPr/>
                    <a:lstStyle/>
                    <a:p>
                      <a:pPr algn="ctr"/>
                      <a:r>
                        <a:rPr lang="en-US" sz="1800">
                          <a:solidFill>
                            <a:schemeClr val="bg1"/>
                          </a:solidFill>
                        </a:rPr>
                        <a:t>3</a:t>
                      </a:r>
                      <a:endParaRPr lang="en-US" sz="1800">
                        <a:solidFill>
                          <a:schemeClr val="bg1"/>
                        </a:solidFill>
                        <a:latin typeface="Avenir Book"/>
                        <a:cs typeface="Avenir Book"/>
                      </a:endParaRPr>
                    </a:p>
                  </a:txBody>
                  <a:tcPr/>
                </a:tc>
                <a:extLst>
                  <a:ext uri="{0D108BD9-81ED-4DB2-BD59-A6C34878D82A}">
                    <a16:rowId xmlns:a16="http://schemas.microsoft.com/office/drawing/2014/main" val="10005"/>
                  </a:ext>
                </a:extLst>
              </a:tr>
              <a:tr h="364589">
                <a:tc>
                  <a:txBody>
                    <a:bodyPr/>
                    <a:lstStyle/>
                    <a:p>
                      <a:pPr algn="ctr"/>
                      <a:r>
                        <a:rPr lang="en-US" sz="1800">
                          <a:solidFill>
                            <a:schemeClr val="bg1"/>
                          </a:solidFill>
                        </a:rPr>
                        <a:t>0100</a:t>
                      </a:r>
                      <a:endParaRPr lang="en-US" sz="1800">
                        <a:solidFill>
                          <a:schemeClr val="bg1"/>
                        </a:solidFill>
                        <a:latin typeface="Avenir Book"/>
                        <a:cs typeface="Avenir Book"/>
                      </a:endParaRPr>
                    </a:p>
                  </a:txBody>
                  <a:tcPr/>
                </a:tc>
                <a:tc>
                  <a:txBody>
                    <a:bodyPr/>
                    <a:lstStyle/>
                    <a:p>
                      <a:pPr algn="ctr"/>
                      <a:r>
                        <a:rPr lang="en-US" sz="1800">
                          <a:solidFill>
                            <a:schemeClr val="bg1"/>
                          </a:solidFill>
                        </a:rPr>
                        <a:t>4</a:t>
                      </a:r>
                      <a:endParaRPr lang="en-US" sz="1800">
                        <a:solidFill>
                          <a:schemeClr val="bg1"/>
                        </a:solidFill>
                        <a:latin typeface="Avenir Book"/>
                        <a:cs typeface="Avenir Book"/>
                      </a:endParaRPr>
                    </a:p>
                  </a:txBody>
                  <a:tcPr/>
                </a:tc>
                <a:tc>
                  <a:txBody>
                    <a:bodyPr/>
                    <a:lstStyle/>
                    <a:p>
                      <a:pPr algn="ctr"/>
                      <a:r>
                        <a:rPr lang="en-US" sz="1800">
                          <a:solidFill>
                            <a:schemeClr val="bg1"/>
                          </a:solidFill>
                        </a:rPr>
                        <a:t>4</a:t>
                      </a:r>
                      <a:endParaRPr lang="en-US" sz="1800">
                        <a:solidFill>
                          <a:schemeClr val="bg1"/>
                        </a:solidFill>
                        <a:latin typeface="Avenir Book"/>
                        <a:cs typeface="Avenir Book"/>
                      </a:endParaRPr>
                    </a:p>
                  </a:txBody>
                  <a:tcPr/>
                </a:tc>
                <a:extLst>
                  <a:ext uri="{0D108BD9-81ED-4DB2-BD59-A6C34878D82A}">
                    <a16:rowId xmlns:a16="http://schemas.microsoft.com/office/drawing/2014/main" val="10006"/>
                  </a:ext>
                </a:extLst>
              </a:tr>
              <a:tr h="364589">
                <a:tc>
                  <a:txBody>
                    <a:bodyPr/>
                    <a:lstStyle/>
                    <a:p>
                      <a:pPr algn="ctr"/>
                      <a:r>
                        <a:rPr lang="en-US" sz="1800">
                          <a:solidFill>
                            <a:schemeClr val="bg1"/>
                          </a:solidFill>
                        </a:rPr>
                        <a:t>0101</a:t>
                      </a:r>
                      <a:endParaRPr lang="en-US" sz="1800">
                        <a:solidFill>
                          <a:schemeClr val="bg1"/>
                        </a:solidFill>
                        <a:latin typeface="Avenir Book"/>
                        <a:cs typeface="Avenir Book"/>
                      </a:endParaRPr>
                    </a:p>
                  </a:txBody>
                  <a:tcPr/>
                </a:tc>
                <a:tc>
                  <a:txBody>
                    <a:bodyPr/>
                    <a:lstStyle/>
                    <a:p>
                      <a:pPr algn="ctr"/>
                      <a:r>
                        <a:rPr lang="en-US" sz="1800">
                          <a:solidFill>
                            <a:schemeClr val="bg1"/>
                          </a:solidFill>
                        </a:rPr>
                        <a:t>5</a:t>
                      </a:r>
                      <a:endParaRPr lang="en-US" sz="1800">
                        <a:solidFill>
                          <a:schemeClr val="bg1"/>
                        </a:solidFill>
                        <a:latin typeface="Avenir Book"/>
                        <a:cs typeface="Avenir Book"/>
                      </a:endParaRPr>
                    </a:p>
                  </a:txBody>
                  <a:tcPr/>
                </a:tc>
                <a:tc>
                  <a:txBody>
                    <a:bodyPr/>
                    <a:lstStyle/>
                    <a:p>
                      <a:pPr algn="ctr"/>
                      <a:r>
                        <a:rPr lang="en-US" sz="1800">
                          <a:solidFill>
                            <a:schemeClr val="bg1"/>
                          </a:solidFill>
                        </a:rPr>
                        <a:t>5</a:t>
                      </a:r>
                      <a:endParaRPr lang="en-US" sz="1800">
                        <a:solidFill>
                          <a:schemeClr val="bg1"/>
                        </a:solidFill>
                        <a:latin typeface="Avenir Book"/>
                        <a:cs typeface="Avenir Book"/>
                      </a:endParaRPr>
                    </a:p>
                  </a:txBody>
                  <a:tcPr/>
                </a:tc>
                <a:extLst>
                  <a:ext uri="{0D108BD9-81ED-4DB2-BD59-A6C34878D82A}">
                    <a16:rowId xmlns:a16="http://schemas.microsoft.com/office/drawing/2014/main" val="10007"/>
                  </a:ext>
                </a:extLst>
              </a:tr>
              <a:tr h="364589">
                <a:tc>
                  <a:txBody>
                    <a:bodyPr/>
                    <a:lstStyle/>
                    <a:p>
                      <a:pPr algn="ctr"/>
                      <a:r>
                        <a:rPr lang="en-US" sz="1800">
                          <a:solidFill>
                            <a:schemeClr val="bg1"/>
                          </a:solidFill>
                        </a:rPr>
                        <a:t>0110</a:t>
                      </a:r>
                      <a:endParaRPr lang="en-US" sz="1800">
                        <a:solidFill>
                          <a:schemeClr val="bg1"/>
                        </a:solidFill>
                        <a:latin typeface="Avenir Book"/>
                        <a:cs typeface="Avenir Book"/>
                      </a:endParaRPr>
                    </a:p>
                  </a:txBody>
                  <a:tcPr/>
                </a:tc>
                <a:tc>
                  <a:txBody>
                    <a:bodyPr/>
                    <a:lstStyle/>
                    <a:p>
                      <a:pPr algn="ctr"/>
                      <a:r>
                        <a:rPr lang="en-US" sz="1800">
                          <a:solidFill>
                            <a:schemeClr val="bg1"/>
                          </a:solidFill>
                        </a:rPr>
                        <a:t>6</a:t>
                      </a:r>
                      <a:endParaRPr lang="en-US" sz="1800">
                        <a:solidFill>
                          <a:schemeClr val="bg1"/>
                        </a:solidFill>
                        <a:latin typeface="Avenir Book"/>
                        <a:cs typeface="Avenir Book"/>
                      </a:endParaRPr>
                    </a:p>
                  </a:txBody>
                  <a:tcPr/>
                </a:tc>
                <a:tc>
                  <a:txBody>
                    <a:bodyPr/>
                    <a:lstStyle/>
                    <a:p>
                      <a:pPr algn="ctr"/>
                      <a:r>
                        <a:rPr lang="en-US" sz="1800">
                          <a:solidFill>
                            <a:schemeClr val="bg1"/>
                          </a:solidFill>
                        </a:rPr>
                        <a:t>6</a:t>
                      </a:r>
                      <a:endParaRPr lang="en-US" sz="1800">
                        <a:solidFill>
                          <a:schemeClr val="bg1"/>
                        </a:solidFill>
                        <a:latin typeface="Avenir Book"/>
                        <a:cs typeface="Avenir Book"/>
                      </a:endParaRPr>
                    </a:p>
                  </a:txBody>
                  <a:tcPr/>
                </a:tc>
                <a:extLst>
                  <a:ext uri="{0D108BD9-81ED-4DB2-BD59-A6C34878D82A}">
                    <a16:rowId xmlns:a16="http://schemas.microsoft.com/office/drawing/2014/main" val="10008"/>
                  </a:ext>
                </a:extLst>
              </a:tr>
              <a:tr h="364589">
                <a:tc>
                  <a:txBody>
                    <a:bodyPr/>
                    <a:lstStyle/>
                    <a:p>
                      <a:pPr algn="ctr"/>
                      <a:r>
                        <a:rPr lang="en-US" sz="1800">
                          <a:solidFill>
                            <a:schemeClr val="bg1"/>
                          </a:solidFill>
                        </a:rPr>
                        <a:t>0111</a:t>
                      </a:r>
                      <a:endParaRPr lang="en-US" sz="1800">
                        <a:solidFill>
                          <a:schemeClr val="bg1"/>
                        </a:solidFill>
                        <a:latin typeface="Avenir Book"/>
                        <a:cs typeface="Avenir Book"/>
                      </a:endParaRPr>
                    </a:p>
                  </a:txBody>
                  <a:tcPr/>
                </a:tc>
                <a:tc>
                  <a:txBody>
                    <a:bodyPr/>
                    <a:lstStyle/>
                    <a:p>
                      <a:pPr algn="ctr"/>
                      <a:r>
                        <a:rPr lang="en-US" sz="1800">
                          <a:solidFill>
                            <a:schemeClr val="bg1"/>
                          </a:solidFill>
                        </a:rPr>
                        <a:t>7</a:t>
                      </a:r>
                      <a:endParaRPr lang="en-US" sz="1800">
                        <a:solidFill>
                          <a:schemeClr val="bg1"/>
                        </a:solidFill>
                        <a:latin typeface="Avenir Book"/>
                        <a:cs typeface="Avenir Book"/>
                      </a:endParaRPr>
                    </a:p>
                  </a:txBody>
                  <a:tcPr/>
                </a:tc>
                <a:tc>
                  <a:txBody>
                    <a:bodyPr/>
                    <a:lstStyle/>
                    <a:p>
                      <a:pPr algn="ctr"/>
                      <a:r>
                        <a:rPr lang="en-US" sz="1800">
                          <a:solidFill>
                            <a:schemeClr val="bg1"/>
                          </a:solidFill>
                        </a:rPr>
                        <a:t>7</a:t>
                      </a:r>
                      <a:endParaRPr lang="en-US" sz="1800">
                        <a:solidFill>
                          <a:schemeClr val="bg1"/>
                        </a:solidFill>
                        <a:latin typeface="Avenir Book"/>
                        <a:cs typeface="Avenir Book"/>
                      </a:endParaRPr>
                    </a:p>
                  </a:txBody>
                  <a:tcPr/>
                </a:tc>
                <a:extLst>
                  <a:ext uri="{0D108BD9-81ED-4DB2-BD59-A6C34878D82A}">
                    <a16:rowId xmlns:a16="http://schemas.microsoft.com/office/drawing/2014/main" val="10009"/>
                  </a:ext>
                </a:extLst>
              </a:tr>
              <a:tr h="364589">
                <a:tc>
                  <a:txBody>
                    <a:bodyPr/>
                    <a:lstStyle/>
                    <a:p>
                      <a:pPr algn="ctr"/>
                      <a:r>
                        <a:rPr lang="en-US" sz="1800">
                          <a:solidFill>
                            <a:schemeClr val="bg1"/>
                          </a:solidFill>
                        </a:rPr>
                        <a:t>1000</a:t>
                      </a:r>
                      <a:endParaRPr lang="en-US" sz="1800">
                        <a:solidFill>
                          <a:schemeClr val="bg1"/>
                        </a:solidFill>
                        <a:latin typeface="Avenir Book"/>
                        <a:cs typeface="Avenir Book"/>
                      </a:endParaRPr>
                    </a:p>
                  </a:txBody>
                  <a:tcPr/>
                </a:tc>
                <a:tc>
                  <a:txBody>
                    <a:bodyPr/>
                    <a:lstStyle/>
                    <a:p>
                      <a:pPr algn="ctr"/>
                      <a:r>
                        <a:rPr lang="en-US" sz="1800">
                          <a:solidFill>
                            <a:schemeClr val="bg1"/>
                          </a:solidFill>
                        </a:rPr>
                        <a:t>8</a:t>
                      </a:r>
                      <a:endParaRPr lang="en-US" sz="1800">
                        <a:solidFill>
                          <a:schemeClr val="bg1"/>
                        </a:solidFill>
                        <a:latin typeface="Avenir Book"/>
                        <a:cs typeface="Avenir Book"/>
                      </a:endParaRPr>
                    </a:p>
                  </a:txBody>
                  <a:tcPr/>
                </a:tc>
                <a:tc>
                  <a:txBody>
                    <a:bodyPr/>
                    <a:lstStyle/>
                    <a:p>
                      <a:pPr algn="ctr"/>
                      <a:r>
                        <a:rPr lang="en-US" sz="1800">
                          <a:solidFill>
                            <a:schemeClr val="bg1"/>
                          </a:solidFill>
                        </a:rPr>
                        <a:t>8</a:t>
                      </a:r>
                      <a:endParaRPr lang="en-US" sz="1800">
                        <a:solidFill>
                          <a:schemeClr val="bg1"/>
                        </a:solidFill>
                        <a:latin typeface="Avenir Book"/>
                        <a:cs typeface="Avenir Book"/>
                      </a:endParaRPr>
                    </a:p>
                  </a:txBody>
                  <a:tcPr/>
                </a:tc>
                <a:extLst>
                  <a:ext uri="{0D108BD9-81ED-4DB2-BD59-A6C34878D82A}">
                    <a16:rowId xmlns:a16="http://schemas.microsoft.com/office/drawing/2014/main" val="10010"/>
                  </a:ext>
                </a:extLst>
              </a:tr>
              <a:tr h="364589">
                <a:tc>
                  <a:txBody>
                    <a:bodyPr/>
                    <a:lstStyle/>
                    <a:p>
                      <a:pPr algn="ctr"/>
                      <a:r>
                        <a:rPr lang="en-US" sz="1800">
                          <a:solidFill>
                            <a:schemeClr val="bg1"/>
                          </a:solidFill>
                        </a:rPr>
                        <a:t>1001</a:t>
                      </a:r>
                      <a:endParaRPr lang="en-US" sz="1800">
                        <a:solidFill>
                          <a:schemeClr val="bg1"/>
                        </a:solidFill>
                        <a:latin typeface="Avenir Book"/>
                        <a:cs typeface="Avenir Book"/>
                      </a:endParaRPr>
                    </a:p>
                  </a:txBody>
                  <a:tcPr/>
                </a:tc>
                <a:tc>
                  <a:txBody>
                    <a:bodyPr/>
                    <a:lstStyle/>
                    <a:p>
                      <a:pPr algn="ctr"/>
                      <a:r>
                        <a:rPr lang="en-US" sz="1800">
                          <a:solidFill>
                            <a:schemeClr val="bg1"/>
                          </a:solidFill>
                        </a:rPr>
                        <a:t>9</a:t>
                      </a:r>
                      <a:endParaRPr lang="en-US" sz="1800">
                        <a:solidFill>
                          <a:schemeClr val="bg1"/>
                        </a:solidFill>
                        <a:latin typeface="Avenir Book"/>
                        <a:cs typeface="Avenir Book"/>
                      </a:endParaRPr>
                    </a:p>
                  </a:txBody>
                  <a:tcPr/>
                </a:tc>
                <a:tc>
                  <a:txBody>
                    <a:bodyPr/>
                    <a:lstStyle/>
                    <a:p>
                      <a:pPr algn="ctr"/>
                      <a:r>
                        <a:rPr lang="en-US" sz="1800">
                          <a:solidFill>
                            <a:schemeClr val="bg1"/>
                          </a:solidFill>
                        </a:rPr>
                        <a:t>9</a:t>
                      </a:r>
                      <a:endParaRPr lang="en-US" sz="1800">
                        <a:solidFill>
                          <a:schemeClr val="bg1"/>
                        </a:solidFill>
                        <a:latin typeface="Avenir Book"/>
                        <a:cs typeface="Avenir Book"/>
                      </a:endParaRPr>
                    </a:p>
                  </a:txBody>
                  <a:tcPr/>
                </a:tc>
                <a:extLst>
                  <a:ext uri="{0D108BD9-81ED-4DB2-BD59-A6C34878D82A}">
                    <a16:rowId xmlns:a16="http://schemas.microsoft.com/office/drawing/2014/main" val="10011"/>
                  </a:ext>
                </a:extLst>
              </a:tr>
              <a:tr h="364589">
                <a:tc>
                  <a:txBody>
                    <a:bodyPr/>
                    <a:lstStyle/>
                    <a:p>
                      <a:pPr algn="ctr"/>
                      <a:r>
                        <a:rPr lang="en-US" sz="1800">
                          <a:solidFill>
                            <a:schemeClr val="bg1"/>
                          </a:solidFill>
                        </a:rPr>
                        <a:t>1010</a:t>
                      </a:r>
                      <a:endParaRPr lang="en-US" sz="1800">
                        <a:solidFill>
                          <a:schemeClr val="bg1"/>
                        </a:solidFill>
                        <a:latin typeface="Avenir Book"/>
                        <a:cs typeface="Avenir Book"/>
                      </a:endParaRPr>
                    </a:p>
                  </a:txBody>
                  <a:tcPr/>
                </a:tc>
                <a:tc>
                  <a:txBody>
                    <a:bodyPr/>
                    <a:lstStyle/>
                    <a:p>
                      <a:pPr algn="ctr"/>
                      <a:r>
                        <a:rPr lang="en-US" sz="1800">
                          <a:solidFill>
                            <a:schemeClr val="bg1"/>
                          </a:solidFill>
                        </a:rPr>
                        <a:t>10</a:t>
                      </a:r>
                      <a:endParaRPr lang="en-US" sz="1800">
                        <a:solidFill>
                          <a:schemeClr val="bg1"/>
                        </a:solidFill>
                        <a:latin typeface="Avenir Book"/>
                        <a:cs typeface="Avenir Book"/>
                      </a:endParaRPr>
                    </a:p>
                  </a:txBody>
                  <a:tcPr/>
                </a:tc>
                <a:tc>
                  <a:txBody>
                    <a:bodyPr/>
                    <a:lstStyle/>
                    <a:p>
                      <a:pPr algn="ctr"/>
                      <a:r>
                        <a:rPr lang="en-US" sz="1800">
                          <a:solidFill>
                            <a:schemeClr val="bg1"/>
                          </a:solidFill>
                        </a:rPr>
                        <a:t>A</a:t>
                      </a:r>
                      <a:endParaRPr lang="en-US" sz="1800">
                        <a:solidFill>
                          <a:schemeClr val="bg1"/>
                        </a:solidFill>
                        <a:latin typeface="Avenir Book"/>
                        <a:cs typeface="Avenir Book"/>
                      </a:endParaRPr>
                    </a:p>
                  </a:txBody>
                  <a:tcPr/>
                </a:tc>
                <a:extLst>
                  <a:ext uri="{0D108BD9-81ED-4DB2-BD59-A6C34878D82A}">
                    <a16:rowId xmlns:a16="http://schemas.microsoft.com/office/drawing/2014/main" val="10012"/>
                  </a:ext>
                </a:extLst>
              </a:tr>
              <a:tr h="364589">
                <a:tc>
                  <a:txBody>
                    <a:bodyPr/>
                    <a:lstStyle/>
                    <a:p>
                      <a:pPr algn="ctr"/>
                      <a:r>
                        <a:rPr lang="en-US" sz="1800">
                          <a:solidFill>
                            <a:schemeClr val="bg1"/>
                          </a:solidFill>
                        </a:rPr>
                        <a:t>1011</a:t>
                      </a:r>
                      <a:endParaRPr lang="en-US" sz="1800">
                        <a:solidFill>
                          <a:schemeClr val="bg1"/>
                        </a:solidFill>
                        <a:latin typeface="Avenir Book"/>
                        <a:cs typeface="Avenir Book"/>
                      </a:endParaRPr>
                    </a:p>
                  </a:txBody>
                  <a:tcPr/>
                </a:tc>
                <a:tc>
                  <a:txBody>
                    <a:bodyPr/>
                    <a:lstStyle/>
                    <a:p>
                      <a:pPr algn="ctr"/>
                      <a:r>
                        <a:rPr lang="en-US" sz="1800">
                          <a:solidFill>
                            <a:schemeClr val="bg1"/>
                          </a:solidFill>
                        </a:rPr>
                        <a:t>11</a:t>
                      </a:r>
                      <a:endParaRPr lang="en-US" sz="1800">
                        <a:solidFill>
                          <a:schemeClr val="bg1"/>
                        </a:solidFill>
                        <a:latin typeface="Avenir Book"/>
                        <a:cs typeface="Avenir Book"/>
                      </a:endParaRPr>
                    </a:p>
                  </a:txBody>
                  <a:tcPr/>
                </a:tc>
                <a:tc>
                  <a:txBody>
                    <a:bodyPr/>
                    <a:lstStyle/>
                    <a:p>
                      <a:pPr algn="ctr"/>
                      <a:r>
                        <a:rPr lang="en-US" sz="1800">
                          <a:solidFill>
                            <a:schemeClr val="bg1"/>
                          </a:solidFill>
                        </a:rPr>
                        <a:t>B</a:t>
                      </a:r>
                      <a:endParaRPr lang="en-US" sz="1800">
                        <a:solidFill>
                          <a:schemeClr val="bg1"/>
                        </a:solidFill>
                        <a:latin typeface="Avenir Book"/>
                        <a:cs typeface="Avenir Book"/>
                      </a:endParaRPr>
                    </a:p>
                  </a:txBody>
                  <a:tcPr/>
                </a:tc>
                <a:extLst>
                  <a:ext uri="{0D108BD9-81ED-4DB2-BD59-A6C34878D82A}">
                    <a16:rowId xmlns:a16="http://schemas.microsoft.com/office/drawing/2014/main" val="10013"/>
                  </a:ext>
                </a:extLst>
              </a:tr>
              <a:tr h="364589">
                <a:tc>
                  <a:txBody>
                    <a:bodyPr/>
                    <a:lstStyle/>
                    <a:p>
                      <a:pPr algn="ctr"/>
                      <a:r>
                        <a:rPr lang="en-US" sz="1800">
                          <a:solidFill>
                            <a:schemeClr val="bg1"/>
                          </a:solidFill>
                        </a:rPr>
                        <a:t>1100</a:t>
                      </a:r>
                      <a:endParaRPr lang="en-US" sz="1800">
                        <a:solidFill>
                          <a:schemeClr val="bg1"/>
                        </a:solidFill>
                        <a:latin typeface="Avenir Book"/>
                        <a:cs typeface="Avenir Book"/>
                      </a:endParaRPr>
                    </a:p>
                  </a:txBody>
                  <a:tcPr/>
                </a:tc>
                <a:tc>
                  <a:txBody>
                    <a:bodyPr/>
                    <a:lstStyle/>
                    <a:p>
                      <a:pPr algn="ctr"/>
                      <a:r>
                        <a:rPr lang="en-US" sz="1800">
                          <a:solidFill>
                            <a:schemeClr val="bg1"/>
                          </a:solidFill>
                        </a:rPr>
                        <a:t>12</a:t>
                      </a:r>
                      <a:endParaRPr lang="en-US" sz="1800">
                        <a:solidFill>
                          <a:schemeClr val="bg1"/>
                        </a:solidFill>
                        <a:latin typeface="Avenir Book"/>
                        <a:cs typeface="Avenir Book"/>
                      </a:endParaRPr>
                    </a:p>
                  </a:txBody>
                  <a:tcPr/>
                </a:tc>
                <a:tc>
                  <a:txBody>
                    <a:bodyPr/>
                    <a:lstStyle/>
                    <a:p>
                      <a:pPr algn="ctr"/>
                      <a:r>
                        <a:rPr lang="en-US" sz="1800">
                          <a:solidFill>
                            <a:schemeClr val="bg1"/>
                          </a:solidFill>
                        </a:rPr>
                        <a:t>C</a:t>
                      </a:r>
                      <a:endParaRPr lang="en-US" sz="1800">
                        <a:solidFill>
                          <a:schemeClr val="bg1"/>
                        </a:solidFill>
                        <a:latin typeface="Avenir Book"/>
                        <a:cs typeface="Avenir Book"/>
                      </a:endParaRPr>
                    </a:p>
                  </a:txBody>
                  <a:tcPr/>
                </a:tc>
                <a:extLst>
                  <a:ext uri="{0D108BD9-81ED-4DB2-BD59-A6C34878D82A}">
                    <a16:rowId xmlns:a16="http://schemas.microsoft.com/office/drawing/2014/main" val="10014"/>
                  </a:ext>
                </a:extLst>
              </a:tr>
              <a:tr h="364589">
                <a:tc>
                  <a:txBody>
                    <a:bodyPr/>
                    <a:lstStyle/>
                    <a:p>
                      <a:pPr algn="ctr"/>
                      <a:r>
                        <a:rPr lang="en-US" sz="1800">
                          <a:solidFill>
                            <a:schemeClr val="bg1"/>
                          </a:solidFill>
                        </a:rPr>
                        <a:t>1101</a:t>
                      </a:r>
                      <a:endParaRPr lang="en-US" sz="1800">
                        <a:solidFill>
                          <a:schemeClr val="bg1"/>
                        </a:solidFill>
                        <a:latin typeface="Avenir Book"/>
                        <a:cs typeface="Avenir Book"/>
                      </a:endParaRPr>
                    </a:p>
                  </a:txBody>
                  <a:tcPr/>
                </a:tc>
                <a:tc>
                  <a:txBody>
                    <a:bodyPr/>
                    <a:lstStyle/>
                    <a:p>
                      <a:pPr algn="ctr"/>
                      <a:r>
                        <a:rPr lang="en-US" sz="1800">
                          <a:solidFill>
                            <a:schemeClr val="bg1"/>
                          </a:solidFill>
                        </a:rPr>
                        <a:t>13</a:t>
                      </a:r>
                      <a:endParaRPr lang="en-US" sz="1800">
                        <a:solidFill>
                          <a:schemeClr val="bg1"/>
                        </a:solidFill>
                        <a:latin typeface="Avenir Book"/>
                        <a:cs typeface="Avenir Book"/>
                      </a:endParaRPr>
                    </a:p>
                  </a:txBody>
                  <a:tcPr/>
                </a:tc>
                <a:tc>
                  <a:txBody>
                    <a:bodyPr/>
                    <a:lstStyle/>
                    <a:p>
                      <a:pPr algn="ctr"/>
                      <a:r>
                        <a:rPr lang="en-US" sz="1800">
                          <a:solidFill>
                            <a:schemeClr val="bg1"/>
                          </a:solidFill>
                        </a:rPr>
                        <a:t>D</a:t>
                      </a:r>
                      <a:endParaRPr lang="en-US" sz="1800">
                        <a:solidFill>
                          <a:schemeClr val="bg1"/>
                        </a:solidFill>
                        <a:latin typeface="Avenir Book"/>
                        <a:cs typeface="Avenir Book"/>
                      </a:endParaRPr>
                    </a:p>
                  </a:txBody>
                  <a:tcPr/>
                </a:tc>
                <a:extLst>
                  <a:ext uri="{0D108BD9-81ED-4DB2-BD59-A6C34878D82A}">
                    <a16:rowId xmlns:a16="http://schemas.microsoft.com/office/drawing/2014/main" val="10015"/>
                  </a:ext>
                </a:extLst>
              </a:tr>
              <a:tr h="364589">
                <a:tc>
                  <a:txBody>
                    <a:bodyPr/>
                    <a:lstStyle/>
                    <a:p>
                      <a:pPr algn="ctr"/>
                      <a:r>
                        <a:rPr lang="en-US" sz="1800">
                          <a:solidFill>
                            <a:schemeClr val="bg1"/>
                          </a:solidFill>
                        </a:rPr>
                        <a:t>1110</a:t>
                      </a:r>
                      <a:endParaRPr lang="en-US" sz="1800">
                        <a:solidFill>
                          <a:schemeClr val="bg1"/>
                        </a:solidFill>
                        <a:latin typeface="Avenir Book"/>
                        <a:cs typeface="Avenir Book"/>
                      </a:endParaRPr>
                    </a:p>
                  </a:txBody>
                  <a:tcPr/>
                </a:tc>
                <a:tc>
                  <a:txBody>
                    <a:bodyPr/>
                    <a:lstStyle/>
                    <a:p>
                      <a:pPr algn="ctr"/>
                      <a:r>
                        <a:rPr lang="en-US" sz="1800">
                          <a:solidFill>
                            <a:schemeClr val="bg1"/>
                          </a:solidFill>
                        </a:rPr>
                        <a:t>14</a:t>
                      </a:r>
                      <a:endParaRPr lang="en-US" sz="1800">
                        <a:solidFill>
                          <a:schemeClr val="bg1"/>
                        </a:solidFill>
                        <a:latin typeface="Avenir Book"/>
                        <a:cs typeface="Avenir Book"/>
                      </a:endParaRPr>
                    </a:p>
                  </a:txBody>
                  <a:tcPr/>
                </a:tc>
                <a:tc>
                  <a:txBody>
                    <a:bodyPr/>
                    <a:lstStyle/>
                    <a:p>
                      <a:pPr algn="ctr"/>
                      <a:r>
                        <a:rPr lang="en-US" sz="1800">
                          <a:solidFill>
                            <a:schemeClr val="bg1"/>
                          </a:solidFill>
                        </a:rPr>
                        <a:t>E</a:t>
                      </a:r>
                      <a:endParaRPr lang="en-US" sz="1800">
                        <a:solidFill>
                          <a:schemeClr val="bg1"/>
                        </a:solidFill>
                        <a:latin typeface="Avenir Book"/>
                        <a:cs typeface="Avenir Book"/>
                      </a:endParaRPr>
                    </a:p>
                  </a:txBody>
                  <a:tcPr/>
                </a:tc>
                <a:extLst>
                  <a:ext uri="{0D108BD9-81ED-4DB2-BD59-A6C34878D82A}">
                    <a16:rowId xmlns:a16="http://schemas.microsoft.com/office/drawing/2014/main" val="10016"/>
                  </a:ext>
                </a:extLst>
              </a:tr>
              <a:tr h="364589">
                <a:tc>
                  <a:txBody>
                    <a:bodyPr/>
                    <a:lstStyle/>
                    <a:p>
                      <a:pPr algn="ctr"/>
                      <a:r>
                        <a:rPr lang="en-US" sz="1800">
                          <a:solidFill>
                            <a:schemeClr val="bg1"/>
                          </a:solidFill>
                        </a:rPr>
                        <a:t>1111</a:t>
                      </a:r>
                      <a:endParaRPr lang="en-US" sz="1800">
                        <a:solidFill>
                          <a:schemeClr val="bg1"/>
                        </a:solidFill>
                        <a:latin typeface="Avenir Book"/>
                        <a:cs typeface="Avenir Book"/>
                      </a:endParaRPr>
                    </a:p>
                  </a:txBody>
                  <a:tcPr/>
                </a:tc>
                <a:tc>
                  <a:txBody>
                    <a:bodyPr/>
                    <a:lstStyle/>
                    <a:p>
                      <a:pPr algn="ctr"/>
                      <a:r>
                        <a:rPr lang="en-US" sz="1800">
                          <a:solidFill>
                            <a:schemeClr val="bg1"/>
                          </a:solidFill>
                        </a:rPr>
                        <a:t>15</a:t>
                      </a:r>
                      <a:endParaRPr lang="en-US" sz="1800">
                        <a:solidFill>
                          <a:schemeClr val="bg1"/>
                        </a:solidFill>
                        <a:latin typeface="Avenir Book"/>
                        <a:cs typeface="Avenir Book"/>
                      </a:endParaRPr>
                    </a:p>
                  </a:txBody>
                  <a:tcPr/>
                </a:tc>
                <a:tc>
                  <a:txBody>
                    <a:bodyPr/>
                    <a:lstStyle/>
                    <a:p>
                      <a:pPr algn="ctr"/>
                      <a:r>
                        <a:rPr lang="en-US" sz="1800">
                          <a:solidFill>
                            <a:schemeClr val="bg1"/>
                          </a:solidFill>
                        </a:rPr>
                        <a:t>F</a:t>
                      </a:r>
                      <a:endParaRPr lang="en-US" sz="1800">
                        <a:solidFill>
                          <a:schemeClr val="bg1"/>
                        </a:solidFill>
                        <a:latin typeface="Avenir Book"/>
                        <a:cs typeface="Avenir Book"/>
                      </a:endParaRPr>
                    </a:p>
                  </a:txBody>
                  <a:tcPr/>
                </a:tc>
                <a:extLst>
                  <a:ext uri="{0D108BD9-81ED-4DB2-BD59-A6C34878D82A}">
                    <a16:rowId xmlns:a16="http://schemas.microsoft.com/office/drawing/2014/main" val="10017"/>
                  </a:ext>
                </a:extLst>
              </a:tr>
            </a:tbl>
          </a:graphicData>
        </a:graphic>
      </p:graphicFrame>
    </p:spTree>
    <p:extLst>
      <p:ext uri="{BB962C8B-B14F-4D97-AF65-F5344CB8AC3E}">
        <p14:creationId xmlns:p14="http://schemas.microsoft.com/office/powerpoint/2010/main" val="3708230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So what?</a:t>
            </a:r>
          </a:p>
        </p:txBody>
      </p:sp>
      <p:sp>
        <p:nvSpPr>
          <p:cNvPr id="3" name="Content Placeholder 2"/>
          <p:cNvSpPr>
            <a:spLocks noGrp="1"/>
          </p:cNvSpPr>
          <p:nvPr>
            <p:ph idx="1"/>
          </p:nvPr>
        </p:nvSpPr>
        <p:spPr/>
        <p:txBody>
          <a:bodyPr>
            <a:normAutofit lnSpcReduction="10000"/>
          </a:bodyPr>
          <a:lstStyle/>
          <a:p>
            <a:r>
              <a:rPr lang="en-US"/>
              <a:t>Hex does NOT let you count higher, it lets you read large numbers easier.</a:t>
            </a:r>
          </a:p>
          <a:p>
            <a:endParaRPr lang="en-US"/>
          </a:p>
          <a:p>
            <a:r>
              <a:rPr lang="en-US"/>
              <a:t>Lets say you have an 8 bit computer.</a:t>
            </a:r>
          </a:p>
          <a:p>
            <a:r>
              <a:rPr lang="en-US"/>
              <a:t>It will range from: </a:t>
            </a:r>
          </a:p>
          <a:p>
            <a:endParaRPr lang="en-US"/>
          </a:p>
          <a:p>
            <a:r>
              <a:rPr lang="en-US"/>
              <a:t>0000 0000 (zero, zero)</a:t>
            </a:r>
          </a:p>
          <a:p>
            <a:r>
              <a:rPr lang="en-US"/>
              <a:t>0001 0001 (one, one) </a:t>
            </a:r>
          </a:p>
          <a:p>
            <a:r>
              <a:rPr lang="en-US"/>
              <a:t>0010 0010 (two, two)</a:t>
            </a:r>
          </a:p>
          <a:p>
            <a:r>
              <a:rPr lang="en-US" sz="2400" i="1"/>
              <a:t>I’ll skip some</a:t>
            </a:r>
          </a:p>
          <a:p>
            <a:r>
              <a:rPr lang="en-US"/>
              <a:t>1010 1010 (ten, ten)</a:t>
            </a:r>
          </a:p>
          <a:p>
            <a:r>
              <a:rPr lang="en-US"/>
              <a:t>1011 1011 (eleven, eleven)</a:t>
            </a:r>
          </a:p>
          <a:p>
            <a:r>
              <a:rPr lang="en-US" sz="2400" i="1"/>
              <a:t>All the way to</a:t>
            </a:r>
            <a:r>
              <a:rPr lang="is-IS" sz="2400" i="1"/>
              <a:t>…</a:t>
            </a:r>
          </a:p>
          <a:p>
            <a:r>
              <a:rPr lang="is-IS"/>
              <a:t>1111 1111 (fifteen, fifteen) </a:t>
            </a:r>
            <a:endParaRPr lang="en-US"/>
          </a:p>
        </p:txBody>
      </p:sp>
    </p:spTree>
    <p:extLst>
      <p:ext uri="{BB962C8B-B14F-4D97-AF65-F5344CB8AC3E}">
        <p14:creationId xmlns:p14="http://schemas.microsoft.com/office/powerpoint/2010/main" val="12109563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The highest number that can be held </a:t>
            </a:r>
          </a:p>
        </p:txBody>
      </p:sp>
      <p:graphicFrame>
        <p:nvGraphicFramePr>
          <p:cNvPr id="4" name="Content Placeholder 4"/>
          <p:cNvGraphicFramePr>
            <a:graphicFrameLocks/>
          </p:cNvGraphicFramePr>
          <p:nvPr>
            <p:extLst>
              <p:ext uri="{D42A27DB-BD31-4B8C-83A1-F6EECF244321}">
                <p14:modId xmlns:p14="http://schemas.microsoft.com/office/powerpoint/2010/main" val="1179424580"/>
              </p:ext>
            </p:extLst>
          </p:nvPr>
        </p:nvGraphicFramePr>
        <p:xfrm>
          <a:off x="2175652" y="1086259"/>
          <a:ext cx="7280947" cy="4937760"/>
        </p:xfrm>
        <a:graphic>
          <a:graphicData uri="http://schemas.openxmlformats.org/drawingml/2006/table">
            <a:tbl>
              <a:tblPr firstRow="1" bandRow="1">
                <a:tableStyleId>{3C2FFA5D-87B4-456A-9821-1D502468CF0F}</a:tableStyleId>
              </a:tblPr>
              <a:tblGrid>
                <a:gridCol w="2332547">
                  <a:extLst>
                    <a:ext uri="{9D8B030D-6E8A-4147-A177-3AD203B41FA5}">
                      <a16:colId xmlns:a16="http://schemas.microsoft.com/office/drawing/2014/main" val="20000"/>
                    </a:ext>
                  </a:extLst>
                </a:gridCol>
                <a:gridCol w="2455313">
                  <a:extLst>
                    <a:ext uri="{9D8B030D-6E8A-4147-A177-3AD203B41FA5}">
                      <a16:colId xmlns:a16="http://schemas.microsoft.com/office/drawing/2014/main" val="20001"/>
                    </a:ext>
                  </a:extLst>
                </a:gridCol>
                <a:gridCol w="2493087">
                  <a:extLst>
                    <a:ext uri="{9D8B030D-6E8A-4147-A177-3AD203B41FA5}">
                      <a16:colId xmlns:a16="http://schemas.microsoft.com/office/drawing/2014/main" val="20002"/>
                    </a:ext>
                  </a:extLst>
                </a:gridCol>
              </a:tblGrid>
              <a:tr h="364589">
                <a:tc>
                  <a:txBody>
                    <a:bodyPr/>
                    <a:lstStyle/>
                    <a:p>
                      <a:pPr algn="ctr"/>
                      <a:r>
                        <a:rPr lang="en-US" sz="2800">
                          <a:solidFill>
                            <a:schemeClr val="bg1"/>
                          </a:solidFill>
                        </a:rPr>
                        <a:t>Binary </a:t>
                      </a:r>
                      <a:endParaRPr lang="en-US" sz="2800" b="1">
                        <a:solidFill>
                          <a:schemeClr val="bg1"/>
                        </a:solidFill>
                        <a:latin typeface="Avenir Book"/>
                        <a:cs typeface="Avenir Book"/>
                      </a:endParaRPr>
                    </a:p>
                  </a:txBody>
                  <a:tcPr/>
                </a:tc>
                <a:tc>
                  <a:txBody>
                    <a:bodyPr/>
                    <a:lstStyle/>
                    <a:p>
                      <a:pPr algn="ctr"/>
                      <a:r>
                        <a:rPr lang="en-US" sz="2800">
                          <a:solidFill>
                            <a:schemeClr val="bg1"/>
                          </a:solidFill>
                        </a:rPr>
                        <a:t>Denary</a:t>
                      </a:r>
                      <a:endParaRPr lang="en-US" sz="2800" b="1">
                        <a:solidFill>
                          <a:schemeClr val="bg1"/>
                        </a:solidFill>
                        <a:latin typeface="Avenir Book"/>
                        <a:cs typeface="Avenir Book"/>
                      </a:endParaRPr>
                    </a:p>
                  </a:txBody>
                  <a:tcPr/>
                </a:tc>
                <a:tc>
                  <a:txBody>
                    <a:bodyPr/>
                    <a:lstStyle/>
                    <a:p>
                      <a:pPr algn="ctr"/>
                      <a:r>
                        <a:rPr lang="en-US" sz="2800">
                          <a:solidFill>
                            <a:schemeClr val="bg1"/>
                          </a:solidFill>
                        </a:rPr>
                        <a:t>Hex</a:t>
                      </a:r>
                      <a:endParaRPr lang="en-US" sz="2800" b="1">
                        <a:solidFill>
                          <a:schemeClr val="bg1"/>
                        </a:solidFill>
                        <a:latin typeface="Avenir Book"/>
                        <a:cs typeface="Avenir Book"/>
                      </a:endParaRPr>
                    </a:p>
                  </a:txBody>
                  <a:tcPr/>
                </a:tc>
                <a:extLst>
                  <a:ext uri="{0D108BD9-81ED-4DB2-BD59-A6C34878D82A}">
                    <a16:rowId xmlns:a16="http://schemas.microsoft.com/office/drawing/2014/main" val="10000"/>
                  </a:ext>
                </a:extLst>
              </a:tr>
              <a:tr h="364589">
                <a:tc>
                  <a:txBody>
                    <a:bodyPr/>
                    <a:lstStyle/>
                    <a:p>
                      <a:pPr algn="ctr"/>
                      <a:r>
                        <a:rPr lang="en-US" sz="2800">
                          <a:solidFill>
                            <a:schemeClr val="bg1"/>
                          </a:solidFill>
                        </a:rPr>
                        <a:t>Base 2</a:t>
                      </a:r>
                      <a:endParaRPr lang="en-US" sz="2800" b="1">
                        <a:solidFill>
                          <a:schemeClr val="bg1"/>
                        </a:solidFill>
                        <a:latin typeface="Avenir Book"/>
                        <a:cs typeface="Avenir Book"/>
                      </a:endParaRPr>
                    </a:p>
                  </a:txBody>
                  <a:tcPr/>
                </a:tc>
                <a:tc>
                  <a:txBody>
                    <a:bodyPr/>
                    <a:lstStyle/>
                    <a:p>
                      <a:pPr algn="ctr"/>
                      <a:r>
                        <a:rPr lang="en-US" sz="2800">
                          <a:solidFill>
                            <a:schemeClr val="bg1"/>
                          </a:solidFill>
                        </a:rPr>
                        <a:t>Base 10 </a:t>
                      </a:r>
                      <a:endParaRPr lang="en-US" sz="2800" b="1">
                        <a:solidFill>
                          <a:schemeClr val="bg1"/>
                        </a:solidFill>
                        <a:latin typeface="Avenir Book"/>
                        <a:cs typeface="Avenir Book"/>
                      </a:endParaRPr>
                    </a:p>
                  </a:txBody>
                  <a:tcPr/>
                </a:tc>
                <a:tc>
                  <a:txBody>
                    <a:bodyPr/>
                    <a:lstStyle/>
                    <a:p>
                      <a:pPr algn="ctr"/>
                      <a:r>
                        <a:rPr lang="en-US" sz="2800">
                          <a:solidFill>
                            <a:schemeClr val="bg1"/>
                          </a:solidFill>
                        </a:rPr>
                        <a:t>Base 16</a:t>
                      </a:r>
                      <a:endParaRPr lang="en-US" sz="2800" b="1">
                        <a:solidFill>
                          <a:schemeClr val="bg1"/>
                        </a:solidFill>
                        <a:latin typeface="Avenir Book"/>
                        <a:cs typeface="Avenir Book"/>
                      </a:endParaRPr>
                    </a:p>
                  </a:txBody>
                  <a:tcPr/>
                </a:tc>
                <a:extLst>
                  <a:ext uri="{0D108BD9-81ED-4DB2-BD59-A6C34878D82A}">
                    <a16:rowId xmlns:a16="http://schemas.microsoft.com/office/drawing/2014/main" val="10001"/>
                  </a:ext>
                </a:extLst>
              </a:tr>
              <a:tr h="364589">
                <a:tc>
                  <a:txBody>
                    <a:bodyPr/>
                    <a:lstStyle/>
                    <a:p>
                      <a:pPr algn="ctr"/>
                      <a:r>
                        <a:rPr lang="en-US" sz="2800">
                          <a:solidFill>
                            <a:schemeClr val="bg1"/>
                          </a:solidFill>
                        </a:rPr>
                        <a:t>0000 0000</a:t>
                      </a:r>
                      <a:endParaRPr lang="en-US" sz="2800">
                        <a:solidFill>
                          <a:schemeClr val="bg1"/>
                        </a:solidFill>
                        <a:latin typeface="Avenir Book"/>
                        <a:cs typeface="Avenir Book"/>
                      </a:endParaRPr>
                    </a:p>
                  </a:txBody>
                  <a:tcPr/>
                </a:tc>
                <a:tc>
                  <a:txBody>
                    <a:bodyPr/>
                    <a:lstStyle/>
                    <a:p>
                      <a:pPr algn="ctr"/>
                      <a:r>
                        <a:rPr lang="en-US" sz="2800">
                          <a:solidFill>
                            <a:schemeClr val="bg1"/>
                          </a:solidFill>
                        </a:rPr>
                        <a:t>0, 0</a:t>
                      </a:r>
                      <a:endParaRPr lang="en-US" sz="2800">
                        <a:solidFill>
                          <a:schemeClr val="bg1"/>
                        </a:solidFill>
                        <a:latin typeface="Avenir Book"/>
                        <a:cs typeface="Avenir Book"/>
                      </a:endParaRPr>
                    </a:p>
                  </a:txBody>
                  <a:tcPr/>
                </a:tc>
                <a:tc>
                  <a:txBody>
                    <a:bodyPr/>
                    <a:lstStyle/>
                    <a:p>
                      <a:pPr algn="ctr"/>
                      <a:r>
                        <a:rPr lang="en-US" sz="2800">
                          <a:solidFill>
                            <a:schemeClr val="bg1"/>
                          </a:solidFill>
                        </a:rPr>
                        <a:t>0 ,0</a:t>
                      </a:r>
                      <a:endParaRPr lang="en-US" sz="2800">
                        <a:solidFill>
                          <a:schemeClr val="bg1"/>
                        </a:solidFill>
                        <a:latin typeface="Avenir Book"/>
                        <a:cs typeface="Avenir Book"/>
                      </a:endParaRPr>
                    </a:p>
                  </a:txBody>
                  <a:tcPr/>
                </a:tc>
                <a:extLst>
                  <a:ext uri="{0D108BD9-81ED-4DB2-BD59-A6C34878D82A}">
                    <a16:rowId xmlns:a16="http://schemas.microsoft.com/office/drawing/2014/main" val="10002"/>
                  </a:ext>
                </a:extLst>
              </a:tr>
              <a:tr h="364589">
                <a:tc>
                  <a:txBody>
                    <a:bodyPr/>
                    <a:lstStyle/>
                    <a:p>
                      <a:pPr algn="ctr"/>
                      <a:r>
                        <a:rPr lang="en-US" sz="2800">
                          <a:solidFill>
                            <a:schemeClr val="bg1"/>
                          </a:solidFill>
                        </a:rPr>
                        <a:t>0001 0001</a:t>
                      </a:r>
                      <a:endParaRPr lang="en-US" sz="2800">
                        <a:solidFill>
                          <a:schemeClr val="bg1"/>
                        </a:solidFill>
                        <a:latin typeface="Avenir Book"/>
                        <a:cs typeface="Avenir Book"/>
                      </a:endParaRPr>
                    </a:p>
                  </a:txBody>
                  <a:tcPr/>
                </a:tc>
                <a:tc>
                  <a:txBody>
                    <a:bodyPr/>
                    <a:lstStyle/>
                    <a:p>
                      <a:pPr algn="ctr"/>
                      <a:r>
                        <a:rPr lang="en-US" sz="2800">
                          <a:solidFill>
                            <a:schemeClr val="bg1"/>
                          </a:solidFill>
                        </a:rPr>
                        <a:t>1, 1</a:t>
                      </a:r>
                      <a:endParaRPr lang="en-US" sz="2800">
                        <a:solidFill>
                          <a:schemeClr val="bg1"/>
                        </a:solidFill>
                        <a:latin typeface="Avenir Book"/>
                        <a:cs typeface="Avenir Book"/>
                      </a:endParaRPr>
                    </a:p>
                  </a:txBody>
                  <a:tcPr/>
                </a:tc>
                <a:tc>
                  <a:txBody>
                    <a:bodyPr/>
                    <a:lstStyle/>
                    <a:p>
                      <a:pPr algn="ctr"/>
                      <a:r>
                        <a:rPr lang="en-US" sz="2800">
                          <a:solidFill>
                            <a:schemeClr val="bg1"/>
                          </a:solidFill>
                        </a:rPr>
                        <a:t>1, 1</a:t>
                      </a:r>
                      <a:endParaRPr lang="en-US" sz="2800">
                        <a:solidFill>
                          <a:schemeClr val="bg1"/>
                        </a:solidFill>
                        <a:latin typeface="Avenir Book"/>
                        <a:cs typeface="Avenir Book"/>
                      </a:endParaRPr>
                    </a:p>
                  </a:txBody>
                  <a:tcPr/>
                </a:tc>
                <a:extLst>
                  <a:ext uri="{0D108BD9-81ED-4DB2-BD59-A6C34878D82A}">
                    <a16:rowId xmlns:a16="http://schemas.microsoft.com/office/drawing/2014/main" val="10003"/>
                  </a:ext>
                </a:extLst>
              </a:tr>
              <a:tr h="364589">
                <a:tc>
                  <a:txBody>
                    <a:bodyPr/>
                    <a:lstStyle/>
                    <a:p>
                      <a:pPr algn="ctr"/>
                      <a:r>
                        <a:rPr lang="en-US" sz="2800">
                          <a:solidFill>
                            <a:schemeClr val="bg1"/>
                          </a:solidFill>
                        </a:rPr>
                        <a:t>0010 0010</a:t>
                      </a:r>
                      <a:endParaRPr lang="en-US" sz="2800">
                        <a:solidFill>
                          <a:schemeClr val="bg1"/>
                        </a:solidFill>
                        <a:latin typeface="Avenir Book"/>
                        <a:cs typeface="Avenir Book"/>
                      </a:endParaRPr>
                    </a:p>
                  </a:txBody>
                  <a:tcPr/>
                </a:tc>
                <a:tc>
                  <a:txBody>
                    <a:bodyPr/>
                    <a:lstStyle/>
                    <a:p>
                      <a:pPr algn="ctr"/>
                      <a:r>
                        <a:rPr lang="en-US" sz="2800">
                          <a:solidFill>
                            <a:schemeClr val="bg1"/>
                          </a:solidFill>
                        </a:rPr>
                        <a:t>2, 2</a:t>
                      </a:r>
                      <a:endParaRPr lang="en-US" sz="2800">
                        <a:solidFill>
                          <a:schemeClr val="bg1"/>
                        </a:solidFill>
                        <a:latin typeface="Avenir Book"/>
                        <a:cs typeface="Avenir Book"/>
                      </a:endParaRPr>
                    </a:p>
                  </a:txBody>
                  <a:tcPr/>
                </a:tc>
                <a:tc>
                  <a:txBody>
                    <a:bodyPr/>
                    <a:lstStyle/>
                    <a:p>
                      <a:pPr algn="ctr"/>
                      <a:r>
                        <a:rPr lang="en-US" sz="2800">
                          <a:solidFill>
                            <a:schemeClr val="bg1"/>
                          </a:solidFill>
                        </a:rPr>
                        <a:t>2, 2</a:t>
                      </a:r>
                      <a:endParaRPr lang="en-US" sz="2800">
                        <a:solidFill>
                          <a:schemeClr val="bg1"/>
                        </a:solidFill>
                        <a:latin typeface="Avenir Book"/>
                        <a:cs typeface="Avenir Book"/>
                      </a:endParaRPr>
                    </a:p>
                  </a:txBody>
                  <a:tcPr/>
                </a:tc>
                <a:extLst>
                  <a:ext uri="{0D108BD9-81ED-4DB2-BD59-A6C34878D82A}">
                    <a16:rowId xmlns:a16="http://schemas.microsoft.com/office/drawing/2014/main" val="10004"/>
                  </a:ext>
                </a:extLst>
              </a:tr>
              <a:tr h="364589">
                <a:tc gridSpan="3">
                  <a:txBody>
                    <a:bodyPr/>
                    <a:lstStyle/>
                    <a:p>
                      <a:pPr algn="ctr"/>
                      <a:r>
                        <a:rPr lang="en-US" sz="2000">
                          <a:solidFill>
                            <a:schemeClr val="bg1"/>
                          </a:solidFill>
                        </a:rPr>
                        <a:t>I’ll skip some</a:t>
                      </a:r>
                      <a:endParaRPr lang="en-US" sz="2000" i="1">
                        <a:solidFill>
                          <a:schemeClr val="bg1"/>
                        </a:solidFill>
                        <a:latin typeface="Avenir Book"/>
                        <a:cs typeface="Avenir Book"/>
                      </a:endParaRPr>
                    </a:p>
                  </a:txBody>
                  <a:tcPr/>
                </a:tc>
                <a:tc hMerge="1">
                  <a:txBody>
                    <a:bodyPr/>
                    <a:lstStyle/>
                    <a:p>
                      <a:pPr algn="ctr"/>
                      <a:endParaRPr lang="en-US" sz="1800">
                        <a:latin typeface="Avenir Book"/>
                        <a:cs typeface="Avenir Book"/>
                      </a:endParaRPr>
                    </a:p>
                  </a:txBody>
                  <a:tcPr/>
                </a:tc>
                <a:tc hMerge="1">
                  <a:txBody>
                    <a:bodyPr/>
                    <a:lstStyle/>
                    <a:p>
                      <a:pPr algn="ctr"/>
                      <a:endParaRPr lang="en-US" sz="1800">
                        <a:latin typeface="Avenir Book"/>
                        <a:cs typeface="Avenir Book"/>
                      </a:endParaRPr>
                    </a:p>
                  </a:txBody>
                  <a:tcPr/>
                </a:tc>
                <a:extLst>
                  <a:ext uri="{0D108BD9-81ED-4DB2-BD59-A6C34878D82A}">
                    <a16:rowId xmlns:a16="http://schemas.microsoft.com/office/drawing/2014/main" val="10005"/>
                  </a:ext>
                </a:extLst>
              </a:tr>
              <a:tr h="364589">
                <a:tc>
                  <a:txBody>
                    <a:bodyPr/>
                    <a:lstStyle/>
                    <a:p>
                      <a:pPr algn="ctr"/>
                      <a:r>
                        <a:rPr lang="en-US" sz="2800">
                          <a:solidFill>
                            <a:schemeClr val="bg1"/>
                          </a:solidFill>
                        </a:rPr>
                        <a:t>1010 1010</a:t>
                      </a:r>
                      <a:endParaRPr lang="en-US" sz="2800">
                        <a:solidFill>
                          <a:schemeClr val="bg1"/>
                        </a:solidFill>
                        <a:latin typeface="Avenir Book"/>
                        <a:cs typeface="Avenir Book"/>
                      </a:endParaRPr>
                    </a:p>
                  </a:txBody>
                  <a:tcPr/>
                </a:tc>
                <a:tc>
                  <a:txBody>
                    <a:bodyPr/>
                    <a:lstStyle/>
                    <a:p>
                      <a:pPr algn="ctr"/>
                      <a:r>
                        <a:rPr lang="en-US" sz="2800">
                          <a:solidFill>
                            <a:schemeClr val="bg1"/>
                          </a:solidFill>
                        </a:rPr>
                        <a:t>10, 10</a:t>
                      </a:r>
                      <a:endParaRPr lang="en-US" sz="2800">
                        <a:solidFill>
                          <a:schemeClr val="bg1"/>
                        </a:solidFill>
                        <a:latin typeface="Avenir Book"/>
                        <a:cs typeface="Avenir Book"/>
                      </a:endParaRPr>
                    </a:p>
                  </a:txBody>
                  <a:tcPr/>
                </a:tc>
                <a:tc>
                  <a:txBody>
                    <a:bodyPr/>
                    <a:lstStyle/>
                    <a:p>
                      <a:pPr algn="ctr"/>
                      <a:r>
                        <a:rPr lang="en-US" sz="2800">
                          <a:solidFill>
                            <a:schemeClr val="bg1"/>
                          </a:solidFill>
                        </a:rPr>
                        <a:t>A, A</a:t>
                      </a:r>
                      <a:endParaRPr lang="en-US" sz="2800">
                        <a:solidFill>
                          <a:schemeClr val="bg1"/>
                        </a:solidFill>
                        <a:latin typeface="Avenir Book"/>
                        <a:cs typeface="Avenir Book"/>
                      </a:endParaRPr>
                    </a:p>
                  </a:txBody>
                  <a:tcPr/>
                </a:tc>
                <a:extLst>
                  <a:ext uri="{0D108BD9-81ED-4DB2-BD59-A6C34878D82A}">
                    <a16:rowId xmlns:a16="http://schemas.microsoft.com/office/drawing/2014/main" val="10006"/>
                  </a:ext>
                </a:extLst>
              </a:tr>
              <a:tr h="364589">
                <a:tc>
                  <a:txBody>
                    <a:bodyPr/>
                    <a:lstStyle/>
                    <a:p>
                      <a:pPr algn="ctr"/>
                      <a:r>
                        <a:rPr lang="en-US" sz="2800">
                          <a:solidFill>
                            <a:schemeClr val="bg1"/>
                          </a:solidFill>
                        </a:rPr>
                        <a:t>1011 1011</a:t>
                      </a:r>
                      <a:endParaRPr lang="en-US" sz="2800">
                        <a:solidFill>
                          <a:schemeClr val="bg1"/>
                        </a:solidFill>
                        <a:latin typeface="Avenir Book"/>
                        <a:cs typeface="Avenir Book"/>
                      </a:endParaRPr>
                    </a:p>
                  </a:txBody>
                  <a:tcPr/>
                </a:tc>
                <a:tc>
                  <a:txBody>
                    <a:bodyPr/>
                    <a:lstStyle/>
                    <a:p>
                      <a:pPr algn="ctr"/>
                      <a:r>
                        <a:rPr lang="en-US" sz="2800">
                          <a:solidFill>
                            <a:schemeClr val="bg1"/>
                          </a:solidFill>
                        </a:rPr>
                        <a:t>11, 11</a:t>
                      </a:r>
                      <a:endParaRPr lang="en-US" sz="2800">
                        <a:solidFill>
                          <a:schemeClr val="bg1"/>
                        </a:solidFill>
                        <a:latin typeface="Avenir Book"/>
                        <a:cs typeface="Avenir Book"/>
                      </a:endParaRPr>
                    </a:p>
                  </a:txBody>
                  <a:tcPr/>
                </a:tc>
                <a:tc>
                  <a:txBody>
                    <a:bodyPr/>
                    <a:lstStyle/>
                    <a:p>
                      <a:pPr algn="ctr"/>
                      <a:r>
                        <a:rPr lang="en-US" sz="2800">
                          <a:solidFill>
                            <a:schemeClr val="bg1"/>
                          </a:solidFill>
                        </a:rPr>
                        <a:t>B, B</a:t>
                      </a:r>
                      <a:endParaRPr lang="en-US" sz="2800">
                        <a:solidFill>
                          <a:schemeClr val="bg1"/>
                        </a:solidFill>
                        <a:latin typeface="Avenir Book"/>
                        <a:cs typeface="Avenir Book"/>
                      </a:endParaRPr>
                    </a:p>
                  </a:txBody>
                  <a:tcPr/>
                </a:tc>
                <a:extLst>
                  <a:ext uri="{0D108BD9-81ED-4DB2-BD59-A6C34878D82A}">
                    <a16:rowId xmlns:a16="http://schemas.microsoft.com/office/drawing/2014/main" val="10007"/>
                  </a:ext>
                </a:extLst>
              </a:tr>
              <a:tr h="364589">
                <a:tc gridSpan="3">
                  <a:txBody>
                    <a:bodyPr/>
                    <a:lstStyle/>
                    <a:p>
                      <a:pPr algn="ctr"/>
                      <a:r>
                        <a:rPr lang="en-US" sz="2000">
                          <a:solidFill>
                            <a:schemeClr val="bg1"/>
                          </a:solidFill>
                        </a:rPr>
                        <a:t>All the way to </a:t>
                      </a:r>
                      <a:endParaRPr lang="en-US" sz="2000" i="1">
                        <a:solidFill>
                          <a:schemeClr val="bg1"/>
                        </a:solidFill>
                        <a:latin typeface="Avenir Book"/>
                        <a:cs typeface="Avenir Book"/>
                      </a:endParaRPr>
                    </a:p>
                  </a:txBody>
                  <a:tcPr/>
                </a:tc>
                <a:tc hMerge="1">
                  <a:txBody>
                    <a:bodyPr/>
                    <a:lstStyle/>
                    <a:p>
                      <a:pPr algn="ctr"/>
                      <a:endParaRPr lang="en-US" sz="1800">
                        <a:latin typeface="Avenir Book"/>
                        <a:cs typeface="Avenir Book"/>
                      </a:endParaRPr>
                    </a:p>
                  </a:txBody>
                  <a:tcPr/>
                </a:tc>
                <a:tc hMerge="1">
                  <a:txBody>
                    <a:bodyPr/>
                    <a:lstStyle/>
                    <a:p>
                      <a:pPr algn="ctr"/>
                      <a:endParaRPr lang="en-US" sz="1800">
                        <a:latin typeface="Avenir Book"/>
                        <a:cs typeface="Avenir Book"/>
                      </a:endParaRPr>
                    </a:p>
                  </a:txBody>
                  <a:tcPr/>
                </a:tc>
                <a:extLst>
                  <a:ext uri="{0D108BD9-81ED-4DB2-BD59-A6C34878D82A}">
                    <a16:rowId xmlns:a16="http://schemas.microsoft.com/office/drawing/2014/main" val="10008"/>
                  </a:ext>
                </a:extLst>
              </a:tr>
              <a:tr h="364589">
                <a:tc>
                  <a:txBody>
                    <a:bodyPr/>
                    <a:lstStyle/>
                    <a:p>
                      <a:pPr algn="ctr"/>
                      <a:r>
                        <a:rPr lang="en-US" sz="2800">
                          <a:solidFill>
                            <a:schemeClr val="bg1"/>
                          </a:solidFill>
                        </a:rPr>
                        <a:t>1111 1111</a:t>
                      </a:r>
                      <a:endParaRPr lang="en-US" sz="2800">
                        <a:solidFill>
                          <a:schemeClr val="bg1"/>
                        </a:solidFill>
                        <a:latin typeface="Avenir Book"/>
                        <a:cs typeface="Avenir Book"/>
                      </a:endParaRPr>
                    </a:p>
                  </a:txBody>
                  <a:tcPr/>
                </a:tc>
                <a:tc>
                  <a:txBody>
                    <a:bodyPr/>
                    <a:lstStyle/>
                    <a:p>
                      <a:pPr algn="ctr"/>
                      <a:r>
                        <a:rPr lang="en-US" sz="2800">
                          <a:solidFill>
                            <a:schemeClr val="bg1"/>
                          </a:solidFill>
                        </a:rPr>
                        <a:t>15, 15</a:t>
                      </a:r>
                      <a:endParaRPr lang="en-US" sz="2800">
                        <a:solidFill>
                          <a:schemeClr val="bg1"/>
                        </a:solidFill>
                        <a:latin typeface="Avenir Book"/>
                        <a:cs typeface="Avenir Book"/>
                      </a:endParaRPr>
                    </a:p>
                  </a:txBody>
                  <a:tcPr/>
                </a:tc>
                <a:tc>
                  <a:txBody>
                    <a:bodyPr/>
                    <a:lstStyle/>
                    <a:p>
                      <a:pPr algn="ctr"/>
                      <a:r>
                        <a:rPr lang="en-US" sz="2800">
                          <a:solidFill>
                            <a:schemeClr val="bg1"/>
                          </a:solidFill>
                        </a:rPr>
                        <a:t>F, F</a:t>
                      </a:r>
                      <a:endParaRPr lang="en-US" sz="2800">
                        <a:solidFill>
                          <a:schemeClr val="bg1"/>
                        </a:solidFill>
                        <a:latin typeface="Avenir Book"/>
                        <a:cs typeface="Avenir Book"/>
                      </a:endParaRPr>
                    </a:p>
                  </a:txBody>
                  <a:tcPr/>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456393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The highest number</a:t>
            </a:r>
          </a:p>
        </p:txBody>
      </p:sp>
      <p:pic>
        <p:nvPicPr>
          <p:cNvPr id="4" name="Content Placeholder 3" descr="Screen Shot 2016-08-25 at 09.53.21.png"/>
          <p:cNvPicPr>
            <a:picLocks noChangeAspect="1"/>
          </p:cNvPicPr>
          <p:nvPr/>
        </p:nvPicPr>
        <p:blipFill rotWithShape="1">
          <a:blip r:embed="rId2">
            <a:extLst>
              <a:ext uri="{28A0092B-C50C-407E-A947-70E740481C1C}">
                <a14:useLocalDpi xmlns:a14="http://schemas.microsoft.com/office/drawing/2010/main" val="0"/>
              </a:ext>
            </a:extLst>
          </a:blip>
          <a:srcRect t="-892" b="45"/>
          <a:stretch/>
        </p:blipFill>
        <p:spPr>
          <a:xfrm>
            <a:off x="1524000" y="1019404"/>
            <a:ext cx="9144000" cy="1236654"/>
          </a:xfrm>
          <a:prstGeom prst="rect">
            <a:avLst/>
          </a:prstGeom>
        </p:spPr>
      </p:pic>
      <p:sp>
        <p:nvSpPr>
          <p:cNvPr id="5" name="TextBox 4"/>
          <p:cNvSpPr txBox="1"/>
          <p:nvPr/>
        </p:nvSpPr>
        <p:spPr>
          <a:xfrm>
            <a:off x="1524000" y="2256058"/>
            <a:ext cx="9144000" cy="3539430"/>
          </a:xfrm>
          <a:prstGeom prst="rect">
            <a:avLst/>
          </a:prstGeom>
          <a:noFill/>
        </p:spPr>
        <p:txBody>
          <a:bodyPr wrap="square" rtlCol="0">
            <a:spAutoFit/>
          </a:bodyPr>
          <a:lstStyle/>
          <a:p>
            <a:r>
              <a:rPr lang="en-US" sz="3200">
                <a:latin typeface="Avenir Book"/>
                <a:cs typeface="Avenir Book"/>
              </a:rPr>
              <a:t>    1        1       1        1       1        1       1        1</a:t>
            </a:r>
          </a:p>
          <a:p>
            <a:endParaRPr lang="en-US" sz="3200">
              <a:latin typeface="Avenir Book"/>
              <a:cs typeface="Avenir Book"/>
            </a:endParaRPr>
          </a:p>
          <a:p>
            <a:pPr algn="ctr"/>
            <a:r>
              <a:rPr lang="en-US" sz="3200">
                <a:latin typeface="Avenir Book"/>
                <a:cs typeface="Avenir Book"/>
              </a:rPr>
              <a:t>128+64+32+16+8+4+2+1 = 255</a:t>
            </a:r>
          </a:p>
          <a:p>
            <a:pPr algn="ctr"/>
            <a:endParaRPr lang="en-US" sz="3200">
              <a:latin typeface="Avenir Book"/>
              <a:cs typeface="Avenir Book"/>
            </a:endParaRPr>
          </a:p>
          <a:p>
            <a:pPr algn="ctr"/>
            <a:r>
              <a:rPr lang="en-US" sz="3200">
                <a:latin typeface="Avenir Book"/>
                <a:cs typeface="Avenir Book"/>
              </a:rPr>
              <a:t>or </a:t>
            </a:r>
          </a:p>
          <a:p>
            <a:pPr algn="ctr"/>
            <a:endParaRPr lang="en-US" sz="3200">
              <a:latin typeface="Avenir Book"/>
              <a:cs typeface="Avenir Book"/>
            </a:endParaRPr>
          </a:p>
          <a:p>
            <a:pPr algn="ctr"/>
            <a:r>
              <a:rPr lang="en-US" sz="3200">
                <a:latin typeface="Avenir Book"/>
                <a:cs typeface="Avenir Book"/>
              </a:rPr>
              <a:t>FF or FF</a:t>
            </a:r>
            <a:r>
              <a:rPr lang="en-US" sz="3200" baseline="-25000">
                <a:latin typeface="Avenir Book"/>
                <a:cs typeface="Avenir Book"/>
              </a:rPr>
              <a:t>16</a:t>
            </a:r>
            <a:r>
              <a:rPr lang="en-US" sz="3200">
                <a:latin typeface="Avenir Book"/>
                <a:cs typeface="Avenir Book"/>
              </a:rPr>
              <a:t> or FF</a:t>
            </a:r>
            <a:r>
              <a:rPr lang="en-US" sz="3200" baseline="-25000">
                <a:latin typeface="Avenir Book"/>
                <a:cs typeface="Avenir Book"/>
              </a:rPr>
              <a:t>x</a:t>
            </a:r>
          </a:p>
        </p:txBody>
      </p:sp>
      <p:sp>
        <p:nvSpPr>
          <p:cNvPr id="6" name="Rectangle 5"/>
          <p:cNvSpPr/>
          <p:nvPr/>
        </p:nvSpPr>
        <p:spPr>
          <a:xfrm>
            <a:off x="1919862" y="3205638"/>
            <a:ext cx="8262975" cy="574148"/>
          </a:xfrm>
          <a:prstGeom prst="rect">
            <a:avLst/>
          </a:prstGeom>
          <a:solidFill>
            <a:srgbClr val="1F497D"/>
          </a:solidFill>
          <a:ln>
            <a:solidFill>
              <a:schemeClr val="accent3">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1919863" y="5221340"/>
            <a:ext cx="8262975" cy="574148"/>
          </a:xfrm>
          <a:prstGeom prst="rect">
            <a:avLst/>
          </a:prstGeom>
          <a:solidFill>
            <a:srgbClr val="1F497D"/>
          </a:solidFill>
          <a:ln>
            <a:solidFill>
              <a:schemeClr val="accent3">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63693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0" nodeType="clickEffect">
                                  <p:stCondLst>
                                    <p:cond delay="0"/>
                                  </p:stCondLst>
                                  <p:childTnLst>
                                    <p:animEffect transition="out" filter="dissolve">
                                      <p:cBhvr>
                                        <p:cTn id="11" dur="500"/>
                                        <p:tgtEl>
                                          <p:spTgt spid="7"/>
                                        </p:tgtEl>
                                      </p:cBhvr>
                                    </p:animEffect>
                                    <p:set>
                                      <p:cBhvr>
                                        <p:cTn id="12"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But</a:t>
            </a:r>
            <a:r>
              <a:rPr lang="is-IS"/>
              <a:t>….</a:t>
            </a:r>
            <a:endParaRPr lang="en-US"/>
          </a:p>
        </p:txBody>
      </p:sp>
      <p:sp>
        <p:nvSpPr>
          <p:cNvPr id="3" name="Content Placeholder 2"/>
          <p:cNvSpPr>
            <a:spLocks noGrp="1"/>
          </p:cNvSpPr>
          <p:nvPr>
            <p:ph idx="1"/>
          </p:nvPr>
        </p:nvSpPr>
        <p:spPr/>
        <p:txBody>
          <a:bodyPr>
            <a:normAutofit fontScale="92500" lnSpcReduction="10000"/>
          </a:bodyPr>
          <a:lstStyle/>
          <a:p>
            <a:r>
              <a:rPr lang="en-US"/>
              <a:t>Computers are not 8-bit.</a:t>
            </a:r>
          </a:p>
          <a:p>
            <a:r>
              <a:rPr lang="en-US"/>
              <a:t>Even an iPhone 5s is 64bit</a:t>
            </a:r>
          </a:p>
          <a:p>
            <a:endParaRPr lang="en-US"/>
          </a:p>
          <a:p>
            <a:r>
              <a:rPr lang="en-US"/>
              <a:t>then 64bit is:</a:t>
            </a:r>
          </a:p>
          <a:p>
            <a:r>
              <a:rPr lang="en-US"/>
              <a:t>1111,1111 1111,1111 1111,1111 1111,1111 1111,1111 1111,1111 1111,1111 1111,1111 </a:t>
            </a:r>
          </a:p>
          <a:p>
            <a:endParaRPr lang="en-US"/>
          </a:p>
          <a:p>
            <a:r>
              <a:rPr lang="en-US"/>
              <a:t>or in Hex, its just:</a:t>
            </a:r>
          </a:p>
          <a:p>
            <a:r>
              <a:rPr lang="en-US"/>
              <a:t>FF, FF, FF, FF, FF, FF, FF, FF</a:t>
            </a:r>
          </a:p>
          <a:p>
            <a:endParaRPr lang="en-US"/>
          </a:p>
          <a:p>
            <a:r>
              <a:rPr lang="en-US"/>
              <a:t>In Decimal its equals: </a:t>
            </a:r>
          </a:p>
          <a:p>
            <a:r>
              <a:rPr lang="en-US"/>
              <a:t>9,223,372,036,854,775,807 or nine quintillion two hundred twenty three quadrillion three hundred seventy two trillion thirty six billion eight hundred fifty four million seven hundred seventy five thousand eight hundred and seven</a:t>
            </a:r>
          </a:p>
          <a:p>
            <a:br>
              <a:rPr lang="en-US"/>
            </a:br>
            <a:r>
              <a:rPr lang="en-US"/>
              <a:t>You see how quicker it is to say the Hex value. </a:t>
            </a:r>
          </a:p>
        </p:txBody>
      </p:sp>
      <p:sp>
        <p:nvSpPr>
          <p:cNvPr id="5" name="Rectangle 4"/>
          <p:cNvSpPr/>
          <p:nvPr/>
        </p:nvSpPr>
        <p:spPr>
          <a:xfrm>
            <a:off x="0" y="2314171"/>
            <a:ext cx="11978640" cy="429029"/>
          </a:xfrm>
          <a:prstGeom prst="rect">
            <a:avLst/>
          </a:prstGeom>
          <a:solidFill>
            <a:srgbClr val="1F497D"/>
          </a:solidFill>
          <a:ln>
            <a:solidFill>
              <a:schemeClr val="accent3">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0" y="3611250"/>
            <a:ext cx="11978640" cy="503551"/>
          </a:xfrm>
          <a:prstGeom prst="rect">
            <a:avLst/>
          </a:prstGeom>
          <a:solidFill>
            <a:srgbClr val="1F497D"/>
          </a:solidFill>
          <a:ln>
            <a:solidFill>
              <a:schemeClr val="accent3">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0" y="4909982"/>
            <a:ext cx="11978640" cy="1948017"/>
          </a:xfrm>
          <a:prstGeom prst="rect">
            <a:avLst/>
          </a:prstGeom>
          <a:solidFill>
            <a:srgbClr val="1F497D"/>
          </a:solidFill>
          <a:ln>
            <a:solidFill>
              <a:schemeClr val="accent3">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04779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0" nodeType="clickEffect">
                                  <p:stCondLst>
                                    <p:cond delay="0"/>
                                  </p:stCondLst>
                                  <p:childTnLst>
                                    <p:animEffect transition="out" filter="dissolve">
                                      <p:cBhvr>
                                        <p:cTn id="11" dur="500"/>
                                        <p:tgtEl>
                                          <p:spTgt spid="6"/>
                                        </p:tgtEl>
                                      </p:cBhvr>
                                    </p:animEffect>
                                    <p:set>
                                      <p:cBhvr>
                                        <p:cTn id="12" dur="1" fill="hold">
                                          <p:stCondLst>
                                            <p:cond delay="499"/>
                                          </p:stCondLst>
                                        </p:cTn>
                                        <p:tgtEl>
                                          <p:spTgt spid="6"/>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9" presetClass="exit" presetSubtype="0" fill="hold" grpId="0" nodeType="clickEffect">
                                  <p:stCondLst>
                                    <p:cond delay="0"/>
                                  </p:stCondLst>
                                  <p:childTnLst>
                                    <p:animEffect transition="out" filter="dissolve">
                                      <p:cBhvr>
                                        <p:cTn id="16" dur="500"/>
                                        <p:tgtEl>
                                          <p:spTgt spid="7"/>
                                        </p:tgtEl>
                                      </p:cBhvr>
                                    </p:animEffect>
                                    <p:set>
                                      <p:cBhvr>
                                        <p:cTn id="17"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Convert 1D8 Hex to Denary</a:t>
            </a:r>
          </a:p>
        </p:txBody>
      </p:sp>
      <p:pic>
        <p:nvPicPr>
          <p:cNvPr id="4" name="Picture 3" descr="Screen Shot 2016-08-25 at 10.38.09.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0" y="1738950"/>
            <a:ext cx="9144000" cy="867103"/>
          </a:xfrm>
          <a:prstGeom prst="rect">
            <a:avLst/>
          </a:prstGeom>
        </p:spPr>
      </p:pic>
      <p:sp>
        <p:nvSpPr>
          <p:cNvPr id="6" name="TextBox 5"/>
          <p:cNvSpPr txBox="1"/>
          <p:nvPr/>
        </p:nvSpPr>
        <p:spPr>
          <a:xfrm>
            <a:off x="7672912" y="2605924"/>
            <a:ext cx="2995088" cy="584776"/>
          </a:xfrm>
          <a:prstGeom prst="rect">
            <a:avLst/>
          </a:prstGeom>
          <a:noFill/>
        </p:spPr>
        <p:txBody>
          <a:bodyPr wrap="square" rtlCol="0">
            <a:spAutoFit/>
          </a:bodyPr>
          <a:lstStyle/>
          <a:p>
            <a:r>
              <a:rPr lang="en-US" sz="3200">
                <a:solidFill>
                  <a:schemeClr val="bg1"/>
                </a:solidFill>
                <a:latin typeface="Avenir Book"/>
                <a:cs typeface="Avenir Book"/>
              </a:rPr>
              <a:t>1        D       8 </a:t>
            </a:r>
          </a:p>
        </p:txBody>
      </p:sp>
      <p:sp>
        <p:nvSpPr>
          <p:cNvPr id="7" name="TextBox 6"/>
          <p:cNvSpPr txBox="1"/>
          <p:nvPr/>
        </p:nvSpPr>
        <p:spPr>
          <a:xfrm>
            <a:off x="1659691" y="3978268"/>
            <a:ext cx="4258776" cy="2062103"/>
          </a:xfrm>
          <a:prstGeom prst="rect">
            <a:avLst/>
          </a:prstGeom>
          <a:noFill/>
        </p:spPr>
        <p:txBody>
          <a:bodyPr wrap="square" rtlCol="0">
            <a:spAutoFit/>
          </a:bodyPr>
          <a:lstStyle/>
          <a:p>
            <a:r>
              <a:rPr lang="en-US" sz="3200">
                <a:solidFill>
                  <a:schemeClr val="bg1"/>
                </a:solidFill>
                <a:latin typeface="Avenir Book"/>
                <a:cs typeface="Avenir Book"/>
              </a:rPr>
              <a:t>1 	* 	256	= 256</a:t>
            </a:r>
          </a:p>
          <a:p>
            <a:r>
              <a:rPr lang="en-US" sz="3200">
                <a:solidFill>
                  <a:schemeClr val="bg1"/>
                </a:solidFill>
                <a:latin typeface="Avenir Book"/>
                <a:cs typeface="Avenir Book"/>
              </a:rPr>
              <a:t>D	*	16 	= ???</a:t>
            </a:r>
          </a:p>
          <a:p>
            <a:r>
              <a:rPr lang="en-US" sz="3200">
                <a:solidFill>
                  <a:schemeClr val="bg1"/>
                </a:solidFill>
                <a:latin typeface="Avenir Book"/>
                <a:cs typeface="Avenir Book"/>
              </a:rPr>
              <a:t>8 	*	1 		=	8</a:t>
            </a:r>
          </a:p>
        </p:txBody>
      </p:sp>
      <p:sp>
        <p:nvSpPr>
          <p:cNvPr id="8" name="TextBox 7"/>
          <p:cNvSpPr txBox="1"/>
          <p:nvPr/>
        </p:nvSpPr>
        <p:spPr>
          <a:xfrm>
            <a:off x="6221248" y="3978268"/>
            <a:ext cx="4258776" cy="2554545"/>
          </a:xfrm>
          <a:prstGeom prst="rect">
            <a:avLst/>
          </a:prstGeom>
          <a:noFill/>
        </p:spPr>
        <p:txBody>
          <a:bodyPr wrap="square" rtlCol="0">
            <a:spAutoFit/>
          </a:bodyPr>
          <a:lstStyle/>
          <a:p>
            <a:r>
              <a:rPr lang="en-US" sz="3200">
                <a:solidFill>
                  <a:schemeClr val="bg1"/>
                </a:solidFill>
                <a:latin typeface="Avenir Book"/>
                <a:cs typeface="Avenir Book"/>
              </a:rPr>
              <a:t>1 	* 	256	= 256</a:t>
            </a:r>
          </a:p>
          <a:p>
            <a:pPr marL="514350" indent="-514350">
              <a:buAutoNum type="arabicPlain" startAt="13"/>
            </a:pPr>
            <a:r>
              <a:rPr lang="en-US" sz="3200">
                <a:solidFill>
                  <a:schemeClr val="bg1"/>
                </a:solidFill>
                <a:latin typeface="Avenir Book"/>
                <a:cs typeface="Avenir Book"/>
              </a:rPr>
              <a:t>*	16 	= 208</a:t>
            </a:r>
          </a:p>
          <a:p>
            <a:pPr marL="514350" indent="-514350">
              <a:buAutoNum type="arabicPlain" startAt="8"/>
            </a:pPr>
            <a:r>
              <a:rPr lang="en-US" sz="3200">
                <a:solidFill>
                  <a:schemeClr val="bg1"/>
                </a:solidFill>
                <a:latin typeface="Avenir Book"/>
                <a:cs typeface="Avenir Book"/>
              </a:rPr>
              <a:t>*	1 		=	8</a:t>
            </a:r>
          </a:p>
          <a:p>
            <a:endParaRPr lang="en-US" sz="3200">
              <a:solidFill>
                <a:schemeClr val="bg1"/>
              </a:solidFill>
              <a:latin typeface="Avenir Book"/>
              <a:cs typeface="Avenir Book"/>
            </a:endParaRPr>
          </a:p>
          <a:p>
            <a:r>
              <a:rPr lang="en-US" sz="3200">
                <a:solidFill>
                  <a:schemeClr val="bg1"/>
                </a:solidFill>
                <a:latin typeface="Avenir Book"/>
                <a:cs typeface="Avenir Book"/>
              </a:rPr>
              <a:t>256 + 208 + 8 = 472</a:t>
            </a:r>
          </a:p>
        </p:txBody>
      </p:sp>
      <p:sp>
        <p:nvSpPr>
          <p:cNvPr id="9" name="Rectangle 8"/>
          <p:cNvSpPr/>
          <p:nvPr/>
        </p:nvSpPr>
        <p:spPr>
          <a:xfrm>
            <a:off x="1659692" y="3560516"/>
            <a:ext cx="3857188" cy="2972296"/>
          </a:xfrm>
          <a:prstGeom prst="rect">
            <a:avLst/>
          </a:prstGeom>
          <a:solidFill>
            <a:srgbClr val="1F497D"/>
          </a:solidFill>
          <a:ln>
            <a:solidFill>
              <a:schemeClr val="accent3">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10" name="Rectangle 9"/>
          <p:cNvSpPr/>
          <p:nvPr/>
        </p:nvSpPr>
        <p:spPr>
          <a:xfrm>
            <a:off x="5918468" y="3560516"/>
            <a:ext cx="4561557" cy="2972296"/>
          </a:xfrm>
          <a:prstGeom prst="rect">
            <a:avLst/>
          </a:prstGeom>
          <a:solidFill>
            <a:srgbClr val="1F497D"/>
          </a:solidFill>
          <a:ln>
            <a:solidFill>
              <a:schemeClr val="accent3">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Tree>
    <p:extLst>
      <p:ext uri="{BB962C8B-B14F-4D97-AF65-F5344CB8AC3E}">
        <p14:creationId xmlns:p14="http://schemas.microsoft.com/office/powerpoint/2010/main" val="3294368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9"/>
                                        </p:tgtEl>
                                      </p:cBhvr>
                                    </p:animEffect>
                                    <p:set>
                                      <p:cBhvr>
                                        <p:cTn id="7" dur="1" fill="hold">
                                          <p:stCondLst>
                                            <p:cond delay="499"/>
                                          </p:stCondLst>
                                        </p:cTn>
                                        <p:tgtEl>
                                          <p:spTgt spid="9"/>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0" nodeType="clickEffect">
                                  <p:stCondLst>
                                    <p:cond delay="0"/>
                                  </p:stCondLst>
                                  <p:childTnLst>
                                    <p:animEffect transition="out" filter="dissolve">
                                      <p:cBhvr>
                                        <p:cTn id="11" dur="500"/>
                                        <p:tgtEl>
                                          <p:spTgt spid="10"/>
                                        </p:tgtEl>
                                      </p:cBhvr>
                                    </p:animEffect>
                                    <p:set>
                                      <p:cBhvr>
                                        <p:cTn id="12" dur="1" fill="hold">
                                          <p:stCondLst>
                                            <p:cond delay="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Convert 3ABC Hex to Denary</a:t>
            </a:r>
          </a:p>
        </p:txBody>
      </p:sp>
      <p:pic>
        <p:nvPicPr>
          <p:cNvPr id="4" name="Picture 3" descr="Screen Shot 2016-08-25 at 10.38.09.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1738950"/>
            <a:ext cx="9144000" cy="867103"/>
          </a:xfrm>
          <a:prstGeom prst="rect">
            <a:avLst/>
          </a:prstGeom>
        </p:spPr>
      </p:pic>
      <p:sp>
        <p:nvSpPr>
          <p:cNvPr id="6" name="TextBox 5"/>
          <p:cNvSpPr txBox="1"/>
          <p:nvPr/>
        </p:nvSpPr>
        <p:spPr>
          <a:xfrm>
            <a:off x="6469864" y="2605924"/>
            <a:ext cx="4198136" cy="584776"/>
          </a:xfrm>
          <a:prstGeom prst="rect">
            <a:avLst/>
          </a:prstGeom>
          <a:noFill/>
        </p:spPr>
        <p:txBody>
          <a:bodyPr wrap="square" rtlCol="0">
            <a:spAutoFit/>
          </a:bodyPr>
          <a:lstStyle/>
          <a:p>
            <a:r>
              <a:rPr lang="en-US" sz="3200">
                <a:solidFill>
                  <a:schemeClr val="bg1"/>
                </a:solidFill>
                <a:latin typeface="Avenir Book"/>
                <a:cs typeface="Avenir Book"/>
              </a:rPr>
              <a:t> 3        A       B       C</a:t>
            </a:r>
          </a:p>
        </p:txBody>
      </p:sp>
      <p:sp>
        <p:nvSpPr>
          <p:cNvPr id="7" name="TextBox 6"/>
          <p:cNvSpPr txBox="1"/>
          <p:nvPr/>
        </p:nvSpPr>
        <p:spPr>
          <a:xfrm>
            <a:off x="1659691" y="3978268"/>
            <a:ext cx="4258776" cy="2062103"/>
          </a:xfrm>
          <a:prstGeom prst="rect">
            <a:avLst/>
          </a:prstGeom>
          <a:noFill/>
        </p:spPr>
        <p:txBody>
          <a:bodyPr wrap="square" rtlCol="0">
            <a:spAutoFit/>
          </a:bodyPr>
          <a:lstStyle/>
          <a:p>
            <a:r>
              <a:rPr lang="en-US" sz="3200">
                <a:solidFill>
                  <a:schemeClr val="bg1"/>
                </a:solidFill>
                <a:latin typeface="Avenir Book"/>
                <a:cs typeface="Avenir Book"/>
              </a:rPr>
              <a:t>3	* 4096</a:t>
            </a:r>
          </a:p>
          <a:p>
            <a:r>
              <a:rPr lang="en-US" sz="3200">
                <a:solidFill>
                  <a:schemeClr val="bg1"/>
                </a:solidFill>
                <a:latin typeface="Avenir Book"/>
                <a:cs typeface="Avenir Book"/>
              </a:rPr>
              <a:t>A	*	256</a:t>
            </a:r>
          </a:p>
          <a:p>
            <a:r>
              <a:rPr lang="en-US" sz="3200">
                <a:solidFill>
                  <a:schemeClr val="bg1"/>
                </a:solidFill>
                <a:latin typeface="Avenir Book"/>
                <a:cs typeface="Avenir Book"/>
              </a:rPr>
              <a:t>B	*	16</a:t>
            </a:r>
          </a:p>
          <a:p>
            <a:r>
              <a:rPr lang="en-US" sz="3200">
                <a:solidFill>
                  <a:schemeClr val="bg1"/>
                </a:solidFill>
                <a:latin typeface="Avenir Book"/>
                <a:cs typeface="Avenir Book"/>
              </a:rPr>
              <a:t>C 	*	1</a:t>
            </a:r>
          </a:p>
        </p:txBody>
      </p:sp>
      <p:sp>
        <p:nvSpPr>
          <p:cNvPr id="9" name="TextBox 8"/>
          <p:cNvSpPr txBox="1"/>
          <p:nvPr/>
        </p:nvSpPr>
        <p:spPr>
          <a:xfrm>
            <a:off x="6054157" y="3866930"/>
            <a:ext cx="5996136" cy="2554545"/>
          </a:xfrm>
          <a:prstGeom prst="rect">
            <a:avLst/>
          </a:prstGeom>
          <a:noFill/>
        </p:spPr>
        <p:txBody>
          <a:bodyPr wrap="square" rtlCol="0">
            <a:spAutoFit/>
          </a:bodyPr>
          <a:lstStyle/>
          <a:p>
            <a:r>
              <a:rPr lang="en-US" sz="3200">
                <a:solidFill>
                  <a:schemeClr val="bg1"/>
                </a:solidFill>
                <a:latin typeface="Avenir Book"/>
                <a:cs typeface="Avenir Book"/>
              </a:rPr>
              <a:t>3		* 4096 	=	12,288 </a:t>
            </a:r>
          </a:p>
          <a:p>
            <a:r>
              <a:rPr lang="en-US" sz="3200">
                <a:solidFill>
                  <a:schemeClr val="bg1"/>
                </a:solidFill>
                <a:latin typeface="Avenir Book"/>
                <a:cs typeface="Avenir Book"/>
              </a:rPr>
              <a:t>10		*	256 	= 	   2560</a:t>
            </a:r>
          </a:p>
          <a:p>
            <a:r>
              <a:rPr lang="en-US" sz="3200">
                <a:solidFill>
                  <a:schemeClr val="bg1"/>
                </a:solidFill>
                <a:latin typeface="Avenir Book"/>
                <a:cs typeface="Avenir Book"/>
              </a:rPr>
              <a:t>11		*	16 	= 	     176</a:t>
            </a:r>
          </a:p>
          <a:p>
            <a:pPr marL="514350" indent="-514350">
              <a:buAutoNum type="arabicPlain" startAt="12"/>
            </a:pPr>
            <a:r>
              <a:rPr lang="en-US" sz="3200">
                <a:solidFill>
                  <a:schemeClr val="bg1"/>
                </a:solidFill>
                <a:latin typeface="Avenir Book"/>
                <a:cs typeface="Avenir Book"/>
              </a:rPr>
              <a:t>    *	1 		=	       12</a:t>
            </a:r>
          </a:p>
          <a:p>
            <a:endParaRPr lang="en-US" sz="3200">
              <a:solidFill>
                <a:schemeClr val="bg1"/>
              </a:solidFill>
              <a:latin typeface="Avenir Book"/>
              <a:cs typeface="Avenir Book"/>
            </a:endParaRPr>
          </a:p>
        </p:txBody>
      </p:sp>
      <p:sp>
        <p:nvSpPr>
          <p:cNvPr id="3" name="Rectangle 2"/>
          <p:cNvSpPr/>
          <p:nvPr/>
        </p:nvSpPr>
        <p:spPr>
          <a:xfrm>
            <a:off x="2475866" y="6240424"/>
            <a:ext cx="7324234" cy="584776"/>
          </a:xfrm>
          <a:prstGeom prst="rect">
            <a:avLst/>
          </a:prstGeom>
        </p:spPr>
        <p:txBody>
          <a:bodyPr wrap="none">
            <a:spAutoFit/>
          </a:bodyPr>
          <a:lstStyle/>
          <a:p>
            <a:r>
              <a:rPr lang="en-US" sz="3200">
                <a:solidFill>
                  <a:schemeClr val="bg1"/>
                </a:solidFill>
                <a:latin typeface="Avenir Book"/>
                <a:cs typeface="Avenir Book"/>
              </a:rPr>
              <a:t>12,288  +  2560  +  176  +  12 = 15036</a:t>
            </a:r>
          </a:p>
        </p:txBody>
      </p:sp>
      <p:sp>
        <p:nvSpPr>
          <p:cNvPr id="8" name="Rectangle 7"/>
          <p:cNvSpPr/>
          <p:nvPr/>
        </p:nvSpPr>
        <p:spPr>
          <a:xfrm>
            <a:off x="1524001" y="3560516"/>
            <a:ext cx="3364827" cy="2479854"/>
          </a:xfrm>
          <a:prstGeom prst="rect">
            <a:avLst/>
          </a:prstGeom>
          <a:solidFill>
            <a:srgbClr val="1F497D"/>
          </a:solidFill>
          <a:ln>
            <a:solidFill>
              <a:schemeClr val="accent3">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10" name="Rectangle 9"/>
          <p:cNvSpPr/>
          <p:nvPr/>
        </p:nvSpPr>
        <p:spPr>
          <a:xfrm>
            <a:off x="5918466" y="3628026"/>
            <a:ext cx="5996135" cy="2479854"/>
          </a:xfrm>
          <a:prstGeom prst="rect">
            <a:avLst/>
          </a:prstGeom>
          <a:solidFill>
            <a:srgbClr val="1F497D"/>
          </a:solidFill>
          <a:ln>
            <a:solidFill>
              <a:schemeClr val="accent3">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2553640" y="6207906"/>
            <a:ext cx="7246460" cy="617294"/>
          </a:xfrm>
          <a:prstGeom prst="rect">
            <a:avLst/>
          </a:prstGeom>
          <a:solidFill>
            <a:srgbClr val="1F497D"/>
          </a:solidFill>
          <a:ln>
            <a:solidFill>
              <a:schemeClr val="accent3">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Tree>
    <p:extLst>
      <p:ext uri="{BB962C8B-B14F-4D97-AF65-F5344CB8AC3E}">
        <p14:creationId xmlns:p14="http://schemas.microsoft.com/office/powerpoint/2010/main" val="1035969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8"/>
                                        </p:tgtEl>
                                      </p:cBhvr>
                                    </p:animEffect>
                                    <p:set>
                                      <p:cBhvr>
                                        <p:cTn id="7" dur="1" fill="hold">
                                          <p:stCondLst>
                                            <p:cond delay="499"/>
                                          </p:stCondLst>
                                        </p:cTn>
                                        <p:tgtEl>
                                          <p:spTgt spid="8"/>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0" nodeType="clickEffect">
                                  <p:stCondLst>
                                    <p:cond delay="0"/>
                                  </p:stCondLst>
                                  <p:childTnLst>
                                    <p:animEffect transition="out" filter="dissolve">
                                      <p:cBhvr>
                                        <p:cTn id="11" dur="500"/>
                                        <p:tgtEl>
                                          <p:spTgt spid="10"/>
                                        </p:tgtEl>
                                      </p:cBhvr>
                                    </p:animEffect>
                                    <p:set>
                                      <p:cBhvr>
                                        <p:cTn id="12" dur="1" fill="hold">
                                          <p:stCondLst>
                                            <p:cond delay="499"/>
                                          </p:stCondLst>
                                        </p:cTn>
                                        <p:tgtEl>
                                          <p:spTgt spid="10"/>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9" presetClass="exit" presetSubtype="0" fill="hold" grpId="0" nodeType="clickEffect">
                                  <p:stCondLst>
                                    <p:cond delay="0"/>
                                  </p:stCondLst>
                                  <p:childTnLst>
                                    <p:animEffect transition="out" filter="dissolve">
                                      <p:cBhvr>
                                        <p:cTn id="16" dur="500"/>
                                        <p:tgtEl>
                                          <p:spTgt spid="11"/>
                                        </p:tgtEl>
                                      </p:cBhvr>
                                    </p:animEffect>
                                    <p:set>
                                      <p:cBhvr>
                                        <p:cTn id="17" dur="1" fill="hold">
                                          <p:stCondLst>
                                            <p:cond delay="49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1"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Its easy but you may need a calculator </a:t>
            </a:r>
          </a:p>
        </p:txBody>
      </p:sp>
      <p:sp>
        <p:nvSpPr>
          <p:cNvPr id="3" name="Content Placeholder 2"/>
          <p:cNvSpPr>
            <a:spLocks noGrp="1"/>
          </p:cNvSpPr>
          <p:nvPr>
            <p:ph idx="1"/>
          </p:nvPr>
        </p:nvSpPr>
        <p:spPr/>
        <p:txBody>
          <a:bodyPr/>
          <a:lstStyle/>
          <a:p>
            <a:r>
              <a:rPr lang="en-US"/>
              <a:t>Non calculator method. </a:t>
            </a:r>
          </a:p>
          <a:p>
            <a:endParaRPr lang="en-US"/>
          </a:p>
          <a:p>
            <a:r>
              <a:rPr lang="en-US"/>
              <a:t>Every Hex digit is 4 binary bits </a:t>
            </a:r>
          </a:p>
          <a:p>
            <a:endParaRPr lang="en-US"/>
          </a:p>
          <a:p>
            <a:r>
              <a:rPr lang="en-US"/>
              <a:t>This method Hex -&gt; Binary -&gt; Denary</a:t>
            </a:r>
          </a:p>
        </p:txBody>
      </p:sp>
    </p:spTree>
    <p:extLst>
      <p:ext uri="{BB962C8B-B14F-4D97-AF65-F5344CB8AC3E}">
        <p14:creationId xmlns:p14="http://schemas.microsoft.com/office/powerpoint/2010/main" val="22859204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5BA to Binary </a:t>
            </a:r>
          </a:p>
        </p:txBody>
      </p:sp>
      <p:pic>
        <p:nvPicPr>
          <p:cNvPr id="5" name="Picture 4" descr="Screen Shot 2016-08-25 at 10.52.11.png"/>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524000" y="879756"/>
            <a:ext cx="9144000" cy="3331554"/>
          </a:xfrm>
          <a:prstGeom prst="rect">
            <a:avLst/>
          </a:prstGeom>
        </p:spPr>
      </p:pic>
      <p:sp>
        <p:nvSpPr>
          <p:cNvPr id="6" name="TextBox 5"/>
          <p:cNvSpPr txBox="1"/>
          <p:nvPr/>
        </p:nvSpPr>
        <p:spPr>
          <a:xfrm>
            <a:off x="1741218" y="4668663"/>
            <a:ext cx="2439514" cy="646331"/>
          </a:xfrm>
          <a:prstGeom prst="rect">
            <a:avLst/>
          </a:prstGeom>
          <a:noFill/>
        </p:spPr>
        <p:txBody>
          <a:bodyPr wrap="square" rtlCol="0">
            <a:spAutoFit/>
          </a:bodyPr>
          <a:lstStyle/>
          <a:p>
            <a:r>
              <a:rPr lang="en-US" sz="3600">
                <a:solidFill>
                  <a:schemeClr val="bg1"/>
                </a:solidFill>
                <a:latin typeface="Avenir Book"/>
                <a:cs typeface="Avenir Book"/>
              </a:rPr>
              <a:t>0   1   0  1</a:t>
            </a:r>
          </a:p>
        </p:txBody>
      </p:sp>
      <p:sp>
        <p:nvSpPr>
          <p:cNvPr id="7" name="TextBox 6"/>
          <p:cNvSpPr txBox="1"/>
          <p:nvPr/>
        </p:nvSpPr>
        <p:spPr>
          <a:xfrm>
            <a:off x="4767566" y="4685597"/>
            <a:ext cx="2439514" cy="646331"/>
          </a:xfrm>
          <a:prstGeom prst="rect">
            <a:avLst/>
          </a:prstGeom>
          <a:noFill/>
        </p:spPr>
        <p:txBody>
          <a:bodyPr wrap="square" rtlCol="0">
            <a:spAutoFit/>
          </a:bodyPr>
          <a:lstStyle/>
          <a:p>
            <a:r>
              <a:rPr lang="en-US" sz="3600">
                <a:solidFill>
                  <a:schemeClr val="bg1"/>
                </a:solidFill>
                <a:latin typeface="Avenir Book"/>
                <a:cs typeface="Avenir Book"/>
              </a:rPr>
              <a:t> 1   0   1  1</a:t>
            </a:r>
          </a:p>
        </p:txBody>
      </p:sp>
      <p:sp>
        <p:nvSpPr>
          <p:cNvPr id="8" name="TextBox 7"/>
          <p:cNvSpPr txBox="1"/>
          <p:nvPr/>
        </p:nvSpPr>
        <p:spPr>
          <a:xfrm>
            <a:off x="8077967" y="4686943"/>
            <a:ext cx="2439514" cy="646331"/>
          </a:xfrm>
          <a:prstGeom prst="rect">
            <a:avLst/>
          </a:prstGeom>
          <a:noFill/>
        </p:spPr>
        <p:txBody>
          <a:bodyPr wrap="square" rtlCol="0">
            <a:spAutoFit/>
          </a:bodyPr>
          <a:lstStyle/>
          <a:p>
            <a:r>
              <a:rPr lang="en-US" sz="3600">
                <a:solidFill>
                  <a:schemeClr val="bg1"/>
                </a:solidFill>
                <a:latin typeface="Avenir Book"/>
                <a:cs typeface="Avenir Book"/>
              </a:rPr>
              <a:t> 1   0   1  0</a:t>
            </a:r>
          </a:p>
        </p:txBody>
      </p:sp>
      <p:sp>
        <p:nvSpPr>
          <p:cNvPr id="9" name="TextBox 8"/>
          <p:cNvSpPr txBox="1"/>
          <p:nvPr/>
        </p:nvSpPr>
        <p:spPr>
          <a:xfrm>
            <a:off x="1741219" y="5302877"/>
            <a:ext cx="8623863" cy="1384995"/>
          </a:xfrm>
          <a:prstGeom prst="rect">
            <a:avLst/>
          </a:prstGeom>
          <a:noFill/>
        </p:spPr>
        <p:txBody>
          <a:bodyPr wrap="square" rtlCol="0">
            <a:spAutoFit/>
          </a:bodyPr>
          <a:lstStyle/>
          <a:p>
            <a:pPr algn="ctr"/>
            <a:r>
              <a:rPr lang="en-US" sz="2800">
                <a:solidFill>
                  <a:schemeClr val="bg1"/>
                </a:solidFill>
                <a:latin typeface="Avenir Book"/>
                <a:cs typeface="Avenir Book"/>
              </a:rPr>
              <a:t>We use Hex because its easier for humans to read and for a computer to convert hex into binary then denary into binary  </a:t>
            </a:r>
          </a:p>
        </p:txBody>
      </p:sp>
      <p:sp>
        <p:nvSpPr>
          <p:cNvPr id="3" name="Rectangle 2">
            <a:extLst>
              <a:ext uri="{FF2B5EF4-FFF2-40B4-BE49-F238E27FC236}">
                <a16:creationId xmlns:a16="http://schemas.microsoft.com/office/drawing/2014/main" id="{7AD7E45E-CFD8-0E41-B77D-BB7127DBA18C}"/>
              </a:ext>
            </a:extLst>
          </p:cNvPr>
          <p:cNvSpPr/>
          <p:nvPr/>
        </p:nvSpPr>
        <p:spPr>
          <a:xfrm>
            <a:off x="1524000" y="4668663"/>
            <a:ext cx="2656732" cy="6342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6BBDA99C-45C7-DA41-9C15-B3260079BBC5}"/>
              </a:ext>
            </a:extLst>
          </p:cNvPr>
          <p:cNvSpPr/>
          <p:nvPr/>
        </p:nvSpPr>
        <p:spPr>
          <a:xfrm>
            <a:off x="4724784" y="4697714"/>
            <a:ext cx="2656732" cy="6342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a:extLst>
              <a:ext uri="{FF2B5EF4-FFF2-40B4-BE49-F238E27FC236}">
                <a16:creationId xmlns:a16="http://schemas.microsoft.com/office/drawing/2014/main" id="{404D2EB9-C2EB-E34A-8CF3-CBA00AAEEEC8}"/>
              </a:ext>
            </a:extLst>
          </p:cNvPr>
          <p:cNvSpPr/>
          <p:nvPr/>
        </p:nvSpPr>
        <p:spPr>
          <a:xfrm>
            <a:off x="8143794" y="4697714"/>
            <a:ext cx="2656732" cy="6342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11">
            <a:extLst>
              <a:ext uri="{FF2B5EF4-FFF2-40B4-BE49-F238E27FC236}">
                <a16:creationId xmlns:a16="http://schemas.microsoft.com/office/drawing/2014/main" id="{A42C403E-A847-A249-B4FE-54FFFADCBED0}"/>
              </a:ext>
            </a:extLst>
          </p:cNvPr>
          <p:cNvSpPr/>
          <p:nvPr/>
        </p:nvSpPr>
        <p:spPr>
          <a:xfrm>
            <a:off x="1929672" y="5364622"/>
            <a:ext cx="8220168" cy="13849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809709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0" grpId="0" animBg="1"/>
      <p:bldP spid="11" grpId="0" animBg="1"/>
      <p:bldP spid="12"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Then convert that binary like before</a:t>
            </a:r>
          </a:p>
        </p:txBody>
      </p:sp>
      <p:pic>
        <p:nvPicPr>
          <p:cNvPr id="6" name="Content Placeholder 5" descr="Screen Shot 2016-08-25 at 10.56.29.png"/>
          <p:cNvPicPr>
            <a:picLocks noGrp="1" noChangeAspect="1"/>
          </p:cNvPicPr>
          <p:nvPr>
            <p:ph idx="1"/>
          </p:nvPr>
        </p:nvPicPr>
        <p:blipFill rotWithShape="1">
          <a:blip r:embed="rId2">
            <a:extLst>
              <a:ext uri="{28A0092B-C50C-407E-A947-70E740481C1C}">
                <a14:useLocalDpi xmlns:a14="http://schemas.microsoft.com/office/drawing/2010/main" val="0"/>
              </a:ext>
            </a:extLst>
          </a:blip>
          <a:srcRect t="-249814" b="-8365"/>
          <a:stretch/>
        </p:blipFill>
        <p:spPr>
          <a:xfrm>
            <a:off x="1524000" y="-1114474"/>
            <a:ext cx="9144000" cy="3554360"/>
          </a:xfrm>
        </p:spPr>
      </p:pic>
      <p:sp>
        <p:nvSpPr>
          <p:cNvPr id="5" name="TextBox 4"/>
          <p:cNvSpPr txBox="1"/>
          <p:nvPr/>
        </p:nvSpPr>
        <p:spPr>
          <a:xfrm>
            <a:off x="1524000" y="2289481"/>
            <a:ext cx="9144000" cy="3539430"/>
          </a:xfrm>
          <a:prstGeom prst="rect">
            <a:avLst/>
          </a:prstGeom>
          <a:noFill/>
        </p:spPr>
        <p:txBody>
          <a:bodyPr wrap="square" rtlCol="0">
            <a:spAutoFit/>
          </a:bodyPr>
          <a:lstStyle/>
          <a:p>
            <a:r>
              <a:rPr lang="en-US" sz="3200">
                <a:solidFill>
                  <a:schemeClr val="bg1"/>
                </a:solidFill>
                <a:latin typeface="Avenir Book"/>
                <a:cs typeface="Avenir Book"/>
              </a:rPr>
              <a:t> 0        1      0      1     1    0     1    1    1     0   1   0</a:t>
            </a:r>
          </a:p>
          <a:p>
            <a:endParaRPr lang="en-US" sz="3200">
              <a:solidFill>
                <a:schemeClr val="bg1"/>
              </a:solidFill>
              <a:latin typeface="Avenir Book"/>
              <a:cs typeface="Avenir Book"/>
            </a:endParaRPr>
          </a:p>
          <a:p>
            <a:pPr algn="ctr"/>
            <a:r>
              <a:rPr lang="en-US" sz="3200">
                <a:solidFill>
                  <a:schemeClr val="bg1"/>
                </a:solidFill>
                <a:latin typeface="Avenir Book"/>
                <a:cs typeface="Avenir Book"/>
              </a:rPr>
              <a:t>1024 + 256 + 128 + 32 + 16 + 8 + 2 = 1466</a:t>
            </a:r>
          </a:p>
          <a:p>
            <a:pPr algn="ctr"/>
            <a:endParaRPr lang="en-US" sz="3200">
              <a:solidFill>
                <a:schemeClr val="bg1"/>
              </a:solidFill>
              <a:latin typeface="Avenir Book"/>
              <a:cs typeface="Avenir Book"/>
            </a:endParaRPr>
          </a:p>
          <a:p>
            <a:pPr algn="ctr"/>
            <a:r>
              <a:rPr lang="en-US" sz="3200">
                <a:solidFill>
                  <a:schemeClr val="bg1"/>
                </a:solidFill>
                <a:latin typeface="Avenir Book"/>
                <a:cs typeface="Avenir Book"/>
              </a:rPr>
              <a:t>So </a:t>
            </a:r>
          </a:p>
          <a:p>
            <a:pPr algn="ctr"/>
            <a:endParaRPr lang="en-US" sz="3200">
              <a:solidFill>
                <a:schemeClr val="bg1"/>
              </a:solidFill>
              <a:latin typeface="Avenir Book"/>
              <a:cs typeface="Avenir Book"/>
            </a:endParaRPr>
          </a:p>
          <a:p>
            <a:pPr algn="ctr"/>
            <a:r>
              <a:rPr lang="en-US" sz="3200">
                <a:solidFill>
                  <a:schemeClr val="bg1"/>
                </a:solidFill>
                <a:latin typeface="Avenir Book"/>
                <a:cs typeface="Avenir Book"/>
              </a:rPr>
              <a:t>5BA = 0101 1011 1010 = 1466 </a:t>
            </a:r>
          </a:p>
        </p:txBody>
      </p:sp>
      <p:sp>
        <p:nvSpPr>
          <p:cNvPr id="7" name="Rectangle 6"/>
          <p:cNvSpPr/>
          <p:nvPr/>
        </p:nvSpPr>
        <p:spPr>
          <a:xfrm>
            <a:off x="1919863" y="3230607"/>
            <a:ext cx="8214137" cy="2479854"/>
          </a:xfrm>
          <a:prstGeom prst="rect">
            <a:avLst/>
          </a:prstGeom>
          <a:solidFill>
            <a:srgbClr val="1F497D"/>
          </a:solidFill>
          <a:ln>
            <a:solidFill>
              <a:schemeClr val="accent3">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Tree>
    <p:extLst>
      <p:ext uri="{BB962C8B-B14F-4D97-AF65-F5344CB8AC3E}">
        <p14:creationId xmlns:p14="http://schemas.microsoft.com/office/powerpoint/2010/main" val="2777335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DE802E-5856-724A-8665-058BA3380583}"/>
              </a:ext>
            </a:extLst>
          </p:cNvPr>
          <p:cNvSpPr>
            <a:spLocks noGrp="1"/>
          </p:cNvSpPr>
          <p:nvPr>
            <p:ph type="title"/>
          </p:nvPr>
        </p:nvSpPr>
        <p:spPr/>
        <p:txBody>
          <a:bodyPr>
            <a:normAutofit fontScale="90000"/>
          </a:bodyPr>
          <a:lstStyle/>
          <a:p>
            <a:r>
              <a:rPr lang="en-US" b="1"/>
              <a:t>Today</a:t>
            </a:r>
            <a:endParaRPr lang="en-GB"/>
          </a:p>
        </p:txBody>
      </p:sp>
      <p:sp>
        <p:nvSpPr>
          <p:cNvPr id="3" name="Content Placeholder 2">
            <a:extLst>
              <a:ext uri="{FF2B5EF4-FFF2-40B4-BE49-F238E27FC236}">
                <a16:creationId xmlns:a16="http://schemas.microsoft.com/office/drawing/2014/main" id="{A98C74E0-D634-F948-B86D-EC5FDEE03D0E}"/>
              </a:ext>
            </a:extLst>
          </p:cNvPr>
          <p:cNvSpPr>
            <a:spLocks noGrp="1"/>
          </p:cNvSpPr>
          <p:nvPr>
            <p:ph idx="1"/>
          </p:nvPr>
        </p:nvSpPr>
        <p:spPr>
          <a:solidFill>
            <a:srgbClr val="792DD1"/>
          </a:solidFill>
        </p:spPr>
        <p:txBody>
          <a:bodyPr>
            <a:normAutofit lnSpcReduction="10000"/>
          </a:bodyPr>
          <a:lstStyle/>
          <a:p>
            <a:pPr marL="514350" indent="-514350">
              <a:buFont typeface="+mj-lt"/>
              <a:buAutoNum type="arabicPeriod"/>
            </a:pPr>
            <a:r>
              <a:rPr lang="en-US"/>
              <a:t>Understand how and why computers use binary to represent all forms of data </a:t>
            </a:r>
            <a:endParaRPr lang="en-US">
              <a:effectLst/>
            </a:endParaRPr>
          </a:p>
          <a:p>
            <a:pPr marL="514350" indent="-514350">
              <a:buFont typeface="+mj-lt"/>
              <a:buAutoNum type="arabicPeriod"/>
            </a:pPr>
            <a:r>
              <a:rPr lang="en-US"/>
              <a:t>Understand the denary, binary and hexadecimal number systems </a:t>
            </a:r>
            <a:endParaRPr lang="en-US">
              <a:effectLst/>
            </a:endParaRPr>
          </a:p>
          <a:p>
            <a:pPr marL="514350" indent="-514350">
              <a:buFont typeface="+mj-lt"/>
              <a:buAutoNum type="arabicPeriod"/>
            </a:pPr>
            <a:r>
              <a:rPr lang="en-US"/>
              <a:t>Convert between </a:t>
            </a:r>
            <a:endParaRPr lang="en-US">
              <a:effectLst/>
            </a:endParaRPr>
          </a:p>
          <a:p>
            <a:pPr marL="971550" lvl="1" indent="-514350">
              <a:buFont typeface="+mj-lt"/>
              <a:buAutoNum type="arabicPeriod"/>
            </a:pPr>
            <a:r>
              <a:rPr lang="en-US"/>
              <a:t>positive denary and positive binary </a:t>
            </a:r>
          </a:p>
          <a:p>
            <a:pPr marL="914400" lvl="1" indent="-457200">
              <a:buFont typeface="+mj-lt"/>
              <a:buAutoNum type="arabicPeriod"/>
            </a:pPr>
            <a:r>
              <a:rPr lang="en-US"/>
              <a:t>positive denary and positive hexadecimal </a:t>
            </a:r>
          </a:p>
          <a:p>
            <a:pPr marL="914400" lvl="1" indent="-457200">
              <a:buFont typeface="+mj-lt"/>
              <a:buAutoNum type="arabicPeriod"/>
            </a:pPr>
            <a:r>
              <a:rPr lang="en-US"/>
              <a:t>positive hexadecimal and positive binary </a:t>
            </a:r>
            <a:endParaRPr lang="en-US">
              <a:effectLst/>
            </a:endParaRPr>
          </a:p>
          <a:p>
            <a:pPr marL="514350" indent="-514350">
              <a:buFont typeface="+mj-lt"/>
              <a:buAutoNum type="arabicPeriod"/>
            </a:pPr>
            <a:r>
              <a:rPr lang="en-US"/>
              <a:t>Understand how and why hexadecimal is used as a beneficial method of data representation </a:t>
            </a:r>
            <a:endParaRPr lang="en-US">
              <a:effectLst/>
            </a:endParaRPr>
          </a:p>
          <a:p>
            <a:pPr marL="0" indent="0"/>
            <a:endParaRPr lang="en-GB"/>
          </a:p>
          <a:p>
            <a:pPr marL="0" indent="0"/>
            <a:r>
              <a:rPr lang="en-GB"/>
              <a:t>Understand: What are number systems</a:t>
            </a:r>
          </a:p>
          <a:p>
            <a:pPr marL="0" indent="0"/>
            <a:endParaRPr lang="en-GB"/>
          </a:p>
          <a:p>
            <a:pPr marL="0" indent="0"/>
            <a:r>
              <a:rPr lang="en-GB"/>
              <a:t>Able: Convert between number systems</a:t>
            </a:r>
          </a:p>
          <a:p>
            <a:pPr marL="0" indent="0"/>
            <a:endParaRPr lang="en-GB"/>
          </a:p>
          <a:p>
            <a:pPr marL="0" indent="0"/>
            <a:r>
              <a:rPr lang="en-GB"/>
              <a:t>Answer: Why do we use Hex?</a:t>
            </a:r>
          </a:p>
        </p:txBody>
      </p:sp>
    </p:spTree>
    <p:extLst>
      <p:ext uri="{BB962C8B-B14F-4D97-AF65-F5344CB8AC3E}">
        <p14:creationId xmlns:p14="http://schemas.microsoft.com/office/powerpoint/2010/main" val="263316724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Task</a:t>
            </a:r>
          </a:p>
        </p:txBody>
      </p:sp>
      <p:sp>
        <p:nvSpPr>
          <p:cNvPr id="3" name="Content Placeholder 2"/>
          <p:cNvSpPr>
            <a:spLocks noGrp="1"/>
          </p:cNvSpPr>
          <p:nvPr>
            <p:ph idx="1"/>
          </p:nvPr>
        </p:nvSpPr>
        <p:spPr/>
        <p:txBody>
          <a:bodyPr/>
          <a:lstStyle/>
          <a:p>
            <a:r>
              <a:rPr lang="en-US"/>
              <a:t>Get some paper </a:t>
            </a:r>
          </a:p>
          <a:p>
            <a:r>
              <a:rPr lang="en-US"/>
              <a:t>Write down any hex number on it </a:t>
            </a:r>
          </a:p>
          <a:p>
            <a:r>
              <a:rPr lang="en-US"/>
              <a:t>Give it to someone </a:t>
            </a:r>
          </a:p>
          <a:p>
            <a:endParaRPr lang="en-US"/>
          </a:p>
          <a:p>
            <a:r>
              <a:rPr lang="en-US"/>
              <a:t>That person must convert your hex into binary and denary. </a:t>
            </a:r>
          </a:p>
          <a:p>
            <a:endParaRPr lang="en-US"/>
          </a:p>
          <a:p>
            <a:r>
              <a:rPr lang="en-US"/>
              <a:t>No calculators </a:t>
            </a:r>
          </a:p>
        </p:txBody>
      </p:sp>
    </p:spTree>
    <p:extLst>
      <p:ext uri="{BB962C8B-B14F-4D97-AF65-F5344CB8AC3E}">
        <p14:creationId xmlns:p14="http://schemas.microsoft.com/office/powerpoint/2010/main" val="222386227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Decimal to Hex </a:t>
            </a:r>
          </a:p>
        </p:txBody>
      </p:sp>
      <p:sp>
        <p:nvSpPr>
          <p:cNvPr id="3" name="Content Placeholder 2"/>
          <p:cNvSpPr>
            <a:spLocks noGrp="1"/>
          </p:cNvSpPr>
          <p:nvPr>
            <p:ph idx="1"/>
          </p:nvPr>
        </p:nvSpPr>
        <p:spPr/>
        <p:txBody>
          <a:bodyPr/>
          <a:lstStyle/>
          <a:p>
            <a:r>
              <a:rPr lang="en-US"/>
              <a:t>Convert 456 into Hex</a:t>
            </a:r>
          </a:p>
          <a:p>
            <a:r>
              <a:rPr lang="en-US"/>
              <a:t>You must divide </a:t>
            </a:r>
          </a:p>
        </p:txBody>
      </p:sp>
      <p:pic>
        <p:nvPicPr>
          <p:cNvPr id="4" name="Picture 3" descr="Screen Shot 2016-08-25 at 10.38.09.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2172373"/>
            <a:ext cx="9144000" cy="867103"/>
          </a:xfrm>
          <a:prstGeom prst="rect">
            <a:avLst/>
          </a:prstGeom>
        </p:spPr>
      </p:pic>
      <p:sp>
        <p:nvSpPr>
          <p:cNvPr id="6" name="TextBox 5"/>
          <p:cNvSpPr txBox="1"/>
          <p:nvPr/>
        </p:nvSpPr>
        <p:spPr>
          <a:xfrm>
            <a:off x="2359450" y="3542847"/>
            <a:ext cx="8108042" cy="3046988"/>
          </a:xfrm>
          <a:prstGeom prst="rect">
            <a:avLst/>
          </a:prstGeom>
          <a:noFill/>
        </p:spPr>
        <p:txBody>
          <a:bodyPr wrap="square" rtlCol="0">
            <a:spAutoFit/>
          </a:bodyPr>
          <a:lstStyle/>
          <a:p>
            <a:r>
              <a:rPr lang="en-US" sz="3200">
                <a:solidFill>
                  <a:schemeClr val="bg1"/>
                </a:solidFill>
                <a:latin typeface="Avenir Book"/>
                <a:cs typeface="Avenir Book"/>
              </a:rPr>
              <a:t>256 / 456 = 	1 remainder of 200</a:t>
            </a:r>
          </a:p>
          <a:p>
            <a:r>
              <a:rPr lang="en-US" sz="3200">
                <a:solidFill>
                  <a:schemeClr val="bg1"/>
                </a:solidFill>
                <a:latin typeface="Avenir Book"/>
                <a:cs typeface="Avenir Book"/>
              </a:rPr>
              <a:t>16 / 200 	= 	12 remainder of 8 </a:t>
            </a:r>
          </a:p>
          <a:p>
            <a:r>
              <a:rPr lang="en-US" sz="3200">
                <a:solidFill>
                  <a:schemeClr val="bg1"/>
                </a:solidFill>
                <a:latin typeface="Avenir Book"/>
                <a:cs typeface="Avenir Book"/>
              </a:rPr>
              <a:t>1 / 8 	= 	8 remainder of 0</a:t>
            </a:r>
          </a:p>
          <a:p>
            <a:endParaRPr lang="en-US" sz="3200">
              <a:solidFill>
                <a:schemeClr val="bg1"/>
              </a:solidFill>
              <a:latin typeface="Avenir Book"/>
              <a:cs typeface="Avenir Book"/>
            </a:endParaRPr>
          </a:p>
          <a:p>
            <a:pPr marL="514350" indent="-514350" algn="ctr">
              <a:buAutoNum type="arabicPlain"/>
            </a:pPr>
            <a:r>
              <a:rPr lang="en-US" sz="3200">
                <a:solidFill>
                  <a:schemeClr val="bg1"/>
                </a:solidFill>
                <a:latin typeface="Avenir Book"/>
                <a:cs typeface="Avenir Book"/>
              </a:rPr>
              <a:t>12   8 </a:t>
            </a:r>
          </a:p>
          <a:p>
            <a:pPr algn="ctr"/>
            <a:r>
              <a:rPr lang="en-US" sz="3200">
                <a:solidFill>
                  <a:schemeClr val="bg1"/>
                </a:solidFill>
                <a:latin typeface="Avenir Book"/>
                <a:cs typeface="Avenir Book"/>
              </a:rPr>
              <a:t>1   C    8 </a:t>
            </a:r>
          </a:p>
        </p:txBody>
      </p:sp>
    </p:spTree>
    <p:extLst>
      <p:ext uri="{BB962C8B-B14F-4D97-AF65-F5344CB8AC3E}">
        <p14:creationId xmlns:p14="http://schemas.microsoft.com/office/powerpoint/2010/main" val="1048333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a:t>Decimal to Hex</a:t>
            </a:r>
          </a:p>
        </p:txBody>
      </p:sp>
      <p:sp>
        <p:nvSpPr>
          <p:cNvPr id="3" name="Content Placeholder 2"/>
          <p:cNvSpPr>
            <a:spLocks noGrp="1"/>
          </p:cNvSpPr>
          <p:nvPr>
            <p:ph idx="1"/>
          </p:nvPr>
        </p:nvSpPr>
        <p:spPr/>
        <p:txBody>
          <a:bodyPr/>
          <a:lstStyle/>
          <a:p>
            <a:r>
              <a:rPr lang="en-GB"/>
              <a:t>Easier Way. </a:t>
            </a:r>
          </a:p>
          <a:p>
            <a:endParaRPr lang="en-GB"/>
          </a:p>
          <a:p>
            <a:r>
              <a:rPr lang="en-GB"/>
              <a:t>Decimal to binary</a:t>
            </a:r>
          </a:p>
          <a:p>
            <a:r>
              <a:rPr lang="en-GB"/>
              <a:t>Binary to Hex </a:t>
            </a:r>
          </a:p>
          <a:p>
            <a:endParaRPr lang="en-GB"/>
          </a:p>
          <a:p>
            <a:r>
              <a:rPr lang="en-GB"/>
              <a:t>Remember each hex digit is 4 binary bits long</a:t>
            </a:r>
          </a:p>
        </p:txBody>
      </p:sp>
    </p:spTree>
    <p:extLst>
      <p:ext uri="{BB962C8B-B14F-4D97-AF65-F5344CB8AC3E}">
        <p14:creationId xmlns:p14="http://schemas.microsoft.com/office/powerpoint/2010/main" val="362094374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43DA58-13AF-9343-B330-5083F49558F8}"/>
              </a:ext>
            </a:extLst>
          </p:cNvPr>
          <p:cNvSpPr>
            <a:spLocks noGrp="1"/>
          </p:cNvSpPr>
          <p:nvPr>
            <p:ph type="title"/>
          </p:nvPr>
        </p:nvSpPr>
        <p:spPr/>
        <p:txBody>
          <a:bodyPr>
            <a:normAutofit fontScale="90000"/>
          </a:bodyPr>
          <a:lstStyle/>
          <a:p>
            <a:r>
              <a:rPr lang="en-GB"/>
              <a:t>97 </a:t>
            </a:r>
          </a:p>
        </p:txBody>
      </p:sp>
      <p:sp>
        <p:nvSpPr>
          <p:cNvPr id="3" name="Content Placeholder 2">
            <a:extLst>
              <a:ext uri="{FF2B5EF4-FFF2-40B4-BE49-F238E27FC236}">
                <a16:creationId xmlns:a16="http://schemas.microsoft.com/office/drawing/2014/main" id="{357959FC-EF0E-4240-BAF8-4227D461ECE0}"/>
              </a:ext>
            </a:extLst>
          </p:cNvPr>
          <p:cNvSpPr>
            <a:spLocks noGrp="1"/>
          </p:cNvSpPr>
          <p:nvPr>
            <p:ph idx="1"/>
          </p:nvPr>
        </p:nvSpPr>
        <p:spPr/>
        <p:txBody>
          <a:bodyPr/>
          <a:lstStyle/>
          <a:p>
            <a:r>
              <a:rPr lang="en-GB"/>
              <a:t>What is 97 decimal in Hex?</a:t>
            </a:r>
          </a:p>
          <a:p>
            <a:endParaRPr lang="en-GB"/>
          </a:p>
          <a:p>
            <a:pPr marL="514350" indent="-514350">
              <a:buAutoNum type="arabicPeriod"/>
            </a:pPr>
            <a:r>
              <a:rPr lang="en-GB"/>
              <a:t>Find the binary</a:t>
            </a:r>
          </a:p>
          <a:p>
            <a:pPr marL="514350" indent="-514350">
              <a:buAutoNum type="arabicPeriod"/>
            </a:pPr>
            <a:endParaRPr lang="en-GB"/>
          </a:p>
          <a:p>
            <a:pPr marL="514350" indent="-514350">
              <a:buAutoNum type="arabicPeriod"/>
            </a:pPr>
            <a:endParaRPr lang="en-GB"/>
          </a:p>
        </p:txBody>
      </p:sp>
      <p:pic>
        <p:nvPicPr>
          <p:cNvPr id="4" name="Content Placeholder 3" descr="Screen Shot 2016-08-25 at 09.53.21.png">
            <a:extLst>
              <a:ext uri="{FF2B5EF4-FFF2-40B4-BE49-F238E27FC236}">
                <a16:creationId xmlns:a16="http://schemas.microsoft.com/office/drawing/2014/main" id="{87C2542C-2BD0-6E49-A267-DC7F1D54B6EE}"/>
              </a:ext>
            </a:extLst>
          </p:cNvPr>
          <p:cNvPicPr>
            <a:picLocks noChangeAspect="1"/>
          </p:cNvPicPr>
          <p:nvPr/>
        </p:nvPicPr>
        <p:blipFill rotWithShape="1">
          <a:blip r:embed="rId2">
            <a:extLst>
              <a:ext uri="{28A0092B-C50C-407E-A947-70E740481C1C}">
                <a14:useLocalDpi xmlns:a14="http://schemas.microsoft.com/office/drawing/2010/main" val="0"/>
              </a:ext>
            </a:extLst>
          </a:blip>
          <a:srcRect t="-892" b="45"/>
          <a:stretch/>
        </p:blipFill>
        <p:spPr>
          <a:xfrm>
            <a:off x="1524000" y="2831875"/>
            <a:ext cx="9144000" cy="1236654"/>
          </a:xfrm>
          <a:prstGeom prst="rect">
            <a:avLst/>
          </a:prstGeom>
        </p:spPr>
      </p:pic>
      <p:sp>
        <p:nvSpPr>
          <p:cNvPr id="5" name="TextBox 4">
            <a:extLst>
              <a:ext uri="{FF2B5EF4-FFF2-40B4-BE49-F238E27FC236}">
                <a16:creationId xmlns:a16="http://schemas.microsoft.com/office/drawing/2014/main" id="{27853970-4FEB-C04A-A86C-B637F9CC6AAE}"/>
              </a:ext>
            </a:extLst>
          </p:cNvPr>
          <p:cNvSpPr txBox="1"/>
          <p:nvPr/>
        </p:nvSpPr>
        <p:spPr>
          <a:xfrm>
            <a:off x="1524000" y="4223067"/>
            <a:ext cx="9144000" cy="1077218"/>
          </a:xfrm>
          <a:prstGeom prst="rect">
            <a:avLst/>
          </a:prstGeom>
          <a:noFill/>
        </p:spPr>
        <p:txBody>
          <a:bodyPr wrap="square" rtlCol="0">
            <a:spAutoFit/>
          </a:bodyPr>
          <a:lstStyle/>
          <a:p>
            <a:r>
              <a:rPr lang="en-US" sz="3200">
                <a:solidFill>
                  <a:schemeClr val="bg1"/>
                </a:solidFill>
                <a:latin typeface="Avenir Book"/>
                <a:cs typeface="Avenir Book"/>
              </a:rPr>
              <a:t>    0        1       1        0       0        0       0        1</a:t>
            </a:r>
          </a:p>
          <a:p>
            <a:endParaRPr lang="en-US" sz="3200">
              <a:solidFill>
                <a:schemeClr val="bg1"/>
              </a:solidFill>
              <a:latin typeface="Avenir Book"/>
              <a:cs typeface="Avenir Book"/>
            </a:endParaRPr>
          </a:p>
        </p:txBody>
      </p:sp>
      <p:sp>
        <p:nvSpPr>
          <p:cNvPr id="6" name="Rectangle 5">
            <a:extLst>
              <a:ext uri="{FF2B5EF4-FFF2-40B4-BE49-F238E27FC236}">
                <a16:creationId xmlns:a16="http://schemas.microsoft.com/office/drawing/2014/main" id="{5C5E0B6B-D64A-B637-17B9-C02D2512AC96}"/>
              </a:ext>
            </a:extLst>
          </p:cNvPr>
          <p:cNvSpPr/>
          <p:nvPr/>
        </p:nvSpPr>
        <p:spPr>
          <a:xfrm>
            <a:off x="1733107" y="4223067"/>
            <a:ext cx="8771860" cy="9230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Tree>
    <p:extLst>
      <p:ext uri="{BB962C8B-B14F-4D97-AF65-F5344CB8AC3E}">
        <p14:creationId xmlns:p14="http://schemas.microsoft.com/office/powerpoint/2010/main" val="15480190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xit" presetSubtype="10" fill="hold" grpId="0" nodeType="clickEffect">
                                  <p:stCondLst>
                                    <p:cond delay="0"/>
                                  </p:stCondLst>
                                  <p:childTnLst>
                                    <p:animEffect transition="out" filter="blinds(horizontal)">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43DA58-13AF-9343-B330-5083F49558F8}"/>
              </a:ext>
            </a:extLst>
          </p:cNvPr>
          <p:cNvSpPr>
            <a:spLocks noGrp="1"/>
          </p:cNvSpPr>
          <p:nvPr>
            <p:ph type="title"/>
          </p:nvPr>
        </p:nvSpPr>
        <p:spPr/>
        <p:txBody>
          <a:bodyPr>
            <a:normAutofit fontScale="90000"/>
          </a:bodyPr>
          <a:lstStyle/>
          <a:p>
            <a:r>
              <a:rPr lang="en-GB"/>
              <a:t>97 </a:t>
            </a:r>
          </a:p>
        </p:txBody>
      </p:sp>
      <p:sp>
        <p:nvSpPr>
          <p:cNvPr id="3" name="Content Placeholder 2">
            <a:extLst>
              <a:ext uri="{FF2B5EF4-FFF2-40B4-BE49-F238E27FC236}">
                <a16:creationId xmlns:a16="http://schemas.microsoft.com/office/drawing/2014/main" id="{357959FC-EF0E-4240-BAF8-4227D461ECE0}"/>
              </a:ext>
            </a:extLst>
          </p:cNvPr>
          <p:cNvSpPr>
            <a:spLocks noGrp="1"/>
          </p:cNvSpPr>
          <p:nvPr>
            <p:ph idx="1"/>
          </p:nvPr>
        </p:nvSpPr>
        <p:spPr/>
        <p:txBody>
          <a:bodyPr/>
          <a:lstStyle/>
          <a:p>
            <a:r>
              <a:rPr lang="en-GB"/>
              <a:t>Now remember every hex digit is 4 binary bits long</a:t>
            </a:r>
          </a:p>
          <a:p>
            <a:pPr marL="514350" indent="-514350">
              <a:buAutoNum type="arabicPeriod"/>
            </a:pPr>
            <a:endParaRPr lang="en-GB"/>
          </a:p>
        </p:txBody>
      </p:sp>
      <p:pic>
        <p:nvPicPr>
          <p:cNvPr id="4" name="Content Placeholder 3" descr="Screen Shot 2016-08-25 at 09.53.21.png">
            <a:extLst>
              <a:ext uri="{FF2B5EF4-FFF2-40B4-BE49-F238E27FC236}">
                <a16:creationId xmlns:a16="http://schemas.microsoft.com/office/drawing/2014/main" id="{87C2542C-2BD0-6E49-A267-DC7F1D54B6EE}"/>
              </a:ext>
            </a:extLst>
          </p:cNvPr>
          <p:cNvPicPr>
            <a:picLocks noChangeAspect="1"/>
          </p:cNvPicPr>
          <p:nvPr/>
        </p:nvPicPr>
        <p:blipFill rotWithShape="1">
          <a:blip r:embed="rId2">
            <a:extLst>
              <a:ext uri="{28A0092B-C50C-407E-A947-70E740481C1C}">
                <a14:useLocalDpi xmlns:a14="http://schemas.microsoft.com/office/drawing/2010/main" val="0"/>
              </a:ext>
            </a:extLst>
          </a:blip>
          <a:srcRect t="-892" b="45"/>
          <a:stretch/>
        </p:blipFill>
        <p:spPr>
          <a:xfrm>
            <a:off x="1524000" y="2047026"/>
            <a:ext cx="9144000" cy="1236654"/>
          </a:xfrm>
          <a:prstGeom prst="rect">
            <a:avLst/>
          </a:prstGeom>
        </p:spPr>
      </p:pic>
      <p:sp>
        <p:nvSpPr>
          <p:cNvPr id="5" name="TextBox 4">
            <a:extLst>
              <a:ext uri="{FF2B5EF4-FFF2-40B4-BE49-F238E27FC236}">
                <a16:creationId xmlns:a16="http://schemas.microsoft.com/office/drawing/2014/main" id="{27853970-4FEB-C04A-A86C-B637F9CC6AAE}"/>
              </a:ext>
            </a:extLst>
          </p:cNvPr>
          <p:cNvSpPr txBox="1"/>
          <p:nvPr/>
        </p:nvSpPr>
        <p:spPr>
          <a:xfrm>
            <a:off x="1524000" y="3345866"/>
            <a:ext cx="9144000" cy="1077218"/>
          </a:xfrm>
          <a:prstGeom prst="rect">
            <a:avLst/>
          </a:prstGeom>
          <a:noFill/>
        </p:spPr>
        <p:txBody>
          <a:bodyPr wrap="square" rtlCol="0">
            <a:spAutoFit/>
          </a:bodyPr>
          <a:lstStyle/>
          <a:p>
            <a:r>
              <a:rPr lang="en-US" sz="3200">
                <a:latin typeface="Avenir Book"/>
                <a:cs typeface="Avenir Book"/>
              </a:rPr>
              <a:t>    </a:t>
            </a:r>
            <a:r>
              <a:rPr lang="en-US" sz="3200" b="1">
                <a:solidFill>
                  <a:srgbClr val="00B0F0"/>
                </a:solidFill>
                <a:latin typeface="Avenir Book"/>
                <a:cs typeface="Avenir Book"/>
              </a:rPr>
              <a:t>0        1       1        0       </a:t>
            </a:r>
            <a:r>
              <a:rPr lang="en-US" sz="3200" b="1">
                <a:solidFill>
                  <a:srgbClr val="FFFF00"/>
                </a:solidFill>
                <a:latin typeface="Avenir Book"/>
                <a:cs typeface="Avenir Book"/>
              </a:rPr>
              <a:t>0        0       0        1</a:t>
            </a:r>
          </a:p>
          <a:p>
            <a:endParaRPr lang="en-US" sz="3200">
              <a:latin typeface="Avenir Book"/>
              <a:cs typeface="Avenir Book"/>
            </a:endParaRPr>
          </a:p>
        </p:txBody>
      </p:sp>
      <p:sp>
        <p:nvSpPr>
          <p:cNvPr id="6" name="Rectangle 5">
            <a:extLst>
              <a:ext uri="{FF2B5EF4-FFF2-40B4-BE49-F238E27FC236}">
                <a16:creationId xmlns:a16="http://schemas.microsoft.com/office/drawing/2014/main" id="{0FCD6800-45E3-0518-1640-1A8A18358E56}"/>
              </a:ext>
            </a:extLst>
          </p:cNvPr>
          <p:cNvSpPr/>
          <p:nvPr/>
        </p:nvSpPr>
        <p:spPr>
          <a:xfrm>
            <a:off x="1710070" y="3320846"/>
            <a:ext cx="8771860" cy="9230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Tree>
    <p:extLst>
      <p:ext uri="{BB962C8B-B14F-4D97-AF65-F5344CB8AC3E}">
        <p14:creationId xmlns:p14="http://schemas.microsoft.com/office/powerpoint/2010/main" val="2323461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xit" presetSubtype="10" fill="hold" grpId="0" nodeType="clickEffect">
                                  <p:stCondLst>
                                    <p:cond delay="0"/>
                                  </p:stCondLst>
                                  <p:childTnLst>
                                    <p:animEffect transition="out" filter="blinds(horizontal)">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43DA58-13AF-9343-B330-5083F49558F8}"/>
              </a:ext>
            </a:extLst>
          </p:cNvPr>
          <p:cNvSpPr>
            <a:spLocks noGrp="1"/>
          </p:cNvSpPr>
          <p:nvPr>
            <p:ph type="title"/>
          </p:nvPr>
        </p:nvSpPr>
        <p:spPr/>
        <p:txBody>
          <a:bodyPr>
            <a:normAutofit fontScale="90000"/>
          </a:bodyPr>
          <a:lstStyle/>
          <a:p>
            <a:r>
              <a:rPr lang="en-GB"/>
              <a:t>97 </a:t>
            </a:r>
          </a:p>
        </p:txBody>
      </p:sp>
      <p:sp>
        <p:nvSpPr>
          <p:cNvPr id="3" name="Content Placeholder 2">
            <a:extLst>
              <a:ext uri="{FF2B5EF4-FFF2-40B4-BE49-F238E27FC236}">
                <a16:creationId xmlns:a16="http://schemas.microsoft.com/office/drawing/2014/main" id="{357959FC-EF0E-4240-BAF8-4227D461ECE0}"/>
              </a:ext>
            </a:extLst>
          </p:cNvPr>
          <p:cNvSpPr>
            <a:spLocks noGrp="1"/>
          </p:cNvSpPr>
          <p:nvPr>
            <p:ph idx="1"/>
          </p:nvPr>
        </p:nvSpPr>
        <p:spPr/>
        <p:txBody>
          <a:bodyPr/>
          <a:lstStyle/>
          <a:p>
            <a:r>
              <a:rPr lang="en-GB"/>
              <a:t>And now just convert like normal </a:t>
            </a:r>
          </a:p>
          <a:p>
            <a:pPr marL="514350" indent="-514350">
              <a:buAutoNum type="arabicPeriod"/>
            </a:pPr>
            <a:endParaRPr lang="en-GB"/>
          </a:p>
        </p:txBody>
      </p:sp>
      <p:sp>
        <p:nvSpPr>
          <p:cNvPr id="7" name="TextBox 6">
            <a:extLst>
              <a:ext uri="{FF2B5EF4-FFF2-40B4-BE49-F238E27FC236}">
                <a16:creationId xmlns:a16="http://schemas.microsoft.com/office/drawing/2014/main" id="{54C35EC6-491A-A742-8094-5B6A371F5755}"/>
              </a:ext>
            </a:extLst>
          </p:cNvPr>
          <p:cNvSpPr txBox="1"/>
          <p:nvPr/>
        </p:nvSpPr>
        <p:spPr>
          <a:xfrm>
            <a:off x="1524000" y="1615037"/>
            <a:ext cx="9144000" cy="1077218"/>
          </a:xfrm>
          <a:prstGeom prst="rect">
            <a:avLst/>
          </a:prstGeom>
          <a:noFill/>
        </p:spPr>
        <p:txBody>
          <a:bodyPr wrap="square" rtlCol="0">
            <a:spAutoFit/>
          </a:bodyPr>
          <a:lstStyle/>
          <a:p>
            <a:r>
              <a:rPr lang="en-US" sz="3200">
                <a:solidFill>
                  <a:srgbClr val="00B0F0"/>
                </a:solidFill>
                <a:latin typeface="Avenir Book"/>
                <a:cs typeface="Avenir Book"/>
              </a:rPr>
              <a:t>    </a:t>
            </a:r>
            <a:r>
              <a:rPr lang="en-US" sz="3200" b="1">
                <a:solidFill>
                  <a:srgbClr val="00B0F0"/>
                </a:solidFill>
                <a:latin typeface="Avenir Book"/>
                <a:cs typeface="Avenir Book"/>
              </a:rPr>
              <a:t>0        1       1        0       </a:t>
            </a:r>
            <a:r>
              <a:rPr lang="en-US" sz="3200" b="1">
                <a:solidFill>
                  <a:srgbClr val="FFFF00"/>
                </a:solidFill>
                <a:latin typeface="Avenir Book"/>
                <a:cs typeface="Avenir Book"/>
              </a:rPr>
              <a:t>0        0       0        1</a:t>
            </a:r>
          </a:p>
          <a:p>
            <a:endParaRPr lang="en-US" sz="3200">
              <a:latin typeface="Avenir Book"/>
              <a:cs typeface="Avenir Book"/>
            </a:endParaRPr>
          </a:p>
        </p:txBody>
      </p:sp>
      <p:pic>
        <p:nvPicPr>
          <p:cNvPr id="8" name="Content Placeholder 3" descr="Screen Shot 2016-08-25 at 09.53.21.png">
            <a:extLst>
              <a:ext uri="{FF2B5EF4-FFF2-40B4-BE49-F238E27FC236}">
                <a16:creationId xmlns:a16="http://schemas.microsoft.com/office/drawing/2014/main" id="{D2E168A3-00D8-5340-A94C-9FA63891879D}"/>
              </a:ext>
            </a:extLst>
          </p:cNvPr>
          <p:cNvPicPr>
            <a:picLocks noChangeAspect="1"/>
          </p:cNvPicPr>
          <p:nvPr/>
        </p:nvPicPr>
        <p:blipFill rotWithShape="1">
          <a:blip r:embed="rId2">
            <a:extLst>
              <a:ext uri="{28A0092B-C50C-407E-A947-70E740481C1C}">
                <a14:useLocalDpi xmlns:a14="http://schemas.microsoft.com/office/drawing/2010/main" val="0"/>
              </a:ext>
            </a:extLst>
          </a:blip>
          <a:srcRect t="-892" b="45"/>
          <a:stretch/>
        </p:blipFill>
        <p:spPr>
          <a:xfrm>
            <a:off x="1524000" y="2692255"/>
            <a:ext cx="9144000" cy="1236654"/>
          </a:xfrm>
          <a:prstGeom prst="rect">
            <a:avLst/>
          </a:prstGeom>
        </p:spPr>
      </p:pic>
      <p:sp>
        <p:nvSpPr>
          <p:cNvPr id="9" name="TextBox 8">
            <a:extLst>
              <a:ext uri="{FF2B5EF4-FFF2-40B4-BE49-F238E27FC236}">
                <a16:creationId xmlns:a16="http://schemas.microsoft.com/office/drawing/2014/main" id="{7EE3AD44-4525-0543-9A62-E1A5DED8CD0A}"/>
              </a:ext>
            </a:extLst>
          </p:cNvPr>
          <p:cNvSpPr txBox="1"/>
          <p:nvPr/>
        </p:nvSpPr>
        <p:spPr>
          <a:xfrm>
            <a:off x="1660072" y="3956776"/>
            <a:ext cx="9144000" cy="584775"/>
          </a:xfrm>
          <a:prstGeom prst="rect">
            <a:avLst/>
          </a:prstGeom>
          <a:noFill/>
        </p:spPr>
        <p:txBody>
          <a:bodyPr wrap="square" rtlCol="0">
            <a:spAutoFit/>
          </a:bodyPr>
          <a:lstStyle/>
          <a:p>
            <a:r>
              <a:rPr lang="en-US" sz="3200">
                <a:latin typeface="Avenir Book"/>
                <a:cs typeface="Avenir Book"/>
              </a:rPr>
              <a:t>                                          </a:t>
            </a:r>
            <a:r>
              <a:rPr lang="en-US" sz="3200" b="1">
                <a:solidFill>
                  <a:srgbClr val="FF0000"/>
                </a:solidFill>
                <a:latin typeface="Avenir Book"/>
                <a:cs typeface="Avenir Book"/>
              </a:rPr>
              <a:t>0        1       1        0</a:t>
            </a:r>
            <a:endParaRPr lang="en-US" sz="3200" b="1">
              <a:solidFill>
                <a:srgbClr val="0070C0"/>
              </a:solidFill>
              <a:latin typeface="Avenir Book"/>
              <a:cs typeface="Avenir Book"/>
            </a:endParaRPr>
          </a:p>
        </p:txBody>
      </p:sp>
      <p:sp>
        <p:nvSpPr>
          <p:cNvPr id="10" name="TextBox 9">
            <a:extLst>
              <a:ext uri="{FF2B5EF4-FFF2-40B4-BE49-F238E27FC236}">
                <a16:creationId xmlns:a16="http://schemas.microsoft.com/office/drawing/2014/main" id="{1C038D58-6EEF-E14F-A280-DF4FE70503A3}"/>
              </a:ext>
            </a:extLst>
          </p:cNvPr>
          <p:cNvSpPr txBox="1"/>
          <p:nvPr/>
        </p:nvSpPr>
        <p:spPr>
          <a:xfrm>
            <a:off x="1660072" y="4728310"/>
            <a:ext cx="9144000" cy="584775"/>
          </a:xfrm>
          <a:prstGeom prst="rect">
            <a:avLst/>
          </a:prstGeom>
          <a:noFill/>
        </p:spPr>
        <p:txBody>
          <a:bodyPr wrap="square" rtlCol="0">
            <a:spAutoFit/>
          </a:bodyPr>
          <a:lstStyle/>
          <a:p>
            <a:r>
              <a:rPr lang="en-US" sz="3200" b="1">
                <a:solidFill>
                  <a:srgbClr val="FFFF00"/>
                </a:solidFill>
                <a:latin typeface="Avenir Book"/>
                <a:cs typeface="Avenir Book"/>
              </a:rPr>
              <a:t>                                         </a:t>
            </a:r>
            <a:r>
              <a:rPr lang="en-US" sz="3200" b="1">
                <a:solidFill>
                  <a:srgbClr val="00B0F0"/>
                </a:solidFill>
                <a:latin typeface="Avenir Book"/>
                <a:cs typeface="Avenir Book"/>
              </a:rPr>
              <a:t> 0        0       0        1</a:t>
            </a:r>
          </a:p>
        </p:txBody>
      </p:sp>
      <p:sp>
        <p:nvSpPr>
          <p:cNvPr id="11" name="TextBox 10">
            <a:extLst>
              <a:ext uri="{FF2B5EF4-FFF2-40B4-BE49-F238E27FC236}">
                <a16:creationId xmlns:a16="http://schemas.microsoft.com/office/drawing/2014/main" id="{890D045F-8921-7146-A10C-C80344E46252}"/>
              </a:ext>
            </a:extLst>
          </p:cNvPr>
          <p:cNvSpPr txBox="1"/>
          <p:nvPr/>
        </p:nvSpPr>
        <p:spPr>
          <a:xfrm>
            <a:off x="1655990" y="5411449"/>
            <a:ext cx="8880021" cy="1446550"/>
          </a:xfrm>
          <a:prstGeom prst="rect">
            <a:avLst/>
          </a:prstGeom>
          <a:noFill/>
        </p:spPr>
        <p:txBody>
          <a:bodyPr wrap="square" rtlCol="0">
            <a:spAutoFit/>
          </a:bodyPr>
          <a:lstStyle/>
          <a:p>
            <a:pPr algn="r"/>
            <a:r>
              <a:rPr lang="en-US" sz="8800" b="1">
                <a:solidFill>
                  <a:srgbClr val="FF0000"/>
                </a:solidFill>
                <a:latin typeface="Avenir Book"/>
                <a:cs typeface="Avenir Book"/>
              </a:rPr>
              <a:t>6</a:t>
            </a:r>
            <a:r>
              <a:rPr lang="en-US" sz="8800" b="1">
                <a:solidFill>
                  <a:srgbClr val="00B0F0"/>
                </a:solidFill>
                <a:latin typeface="Avenir Book"/>
                <a:cs typeface="Avenir Book"/>
              </a:rPr>
              <a:t>1</a:t>
            </a:r>
            <a:endParaRPr lang="en-US" sz="8800">
              <a:solidFill>
                <a:srgbClr val="00B0F0"/>
              </a:solidFill>
              <a:latin typeface="Avenir Book"/>
              <a:cs typeface="Avenir Book"/>
            </a:endParaRPr>
          </a:p>
        </p:txBody>
      </p:sp>
      <p:sp>
        <p:nvSpPr>
          <p:cNvPr id="4" name="Rectangle 3">
            <a:extLst>
              <a:ext uri="{FF2B5EF4-FFF2-40B4-BE49-F238E27FC236}">
                <a16:creationId xmlns:a16="http://schemas.microsoft.com/office/drawing/2014/main" id="{5F73A946-C754-B35D-D6D9-019993A5BCD0}"/>
              </a:ext>
            </a:extLst>
          </p:cNvPr>
          <p:cNvSpPr/>
          <p:nvPr/>
        </p:nvSpPr>
        <p:spPr>
          <a:xfrm>
            <a:off x="1710070" y="7474444"/>
            <a:ext cx="8771860" cy="25839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Tree>
    <p:extLst>
      <p:ext uri="{BB962C8B-B14F-4D97-AF65-F5344CB8AC3E}">
        <p14:creationId xmlns:p14="http://schemas.microsoft.com/office/powerpoint/2010/main" val="619426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xit" presetSubtype="10" fill="hold" grpId="0" nodeType="clickEffect">
                                  <p:stCondLst>
                                    <p:cond delay="0"/>
                                  </p:stCondLst>
                                  <p:childTnLst>
                                    <p:animEffect transition="out" filter="blinds(horizontal)">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a:t>Decimal to hex</a:t>
            </a:r>
          </a:p>
        </p:txBody>
      </p:sp>
      <p:sp>
        <p:nvSpPr>
          <p:cNvPr id="3" name="Content Placeholder 2"/>
          <p:cNvSpPr>
            <a:spLocks noGrp="1"/>
          </p:cNvSpPr>
          <p:nvPr>
            <p:ph idx="1"/>
          </p:nvPr>
        </p:nvSpPr>
        <p:spPr/>
        <p:txBody>
          <a:bodyPr>
            <a:normAutofit fontScale="92500" lnSpcReduction="20000"/>
          </a:bodyPr>
          <a:lstStyle/>
          <a:p>
            <a:r>
              <a:rPr lang="en-GB"/>
              <a:t>50 (decimal) to hex</a:t>
            </a:r>
          </a:p>
          <a:p>
            <a:endParaRPr lang="en-GB"/>
          </a:p>
          <a:p>
            <a:r>
              <a:rPr lang="en-GB"/>
              <a:t>50 in binary is:</a:t>
            </a:r>
          </a:p>
          <a:p>
            <a:endParaRPr lang="en-GB"/>
          </a:p>
          <a:p>
            <a:endParaRPr lang="en-GB"/>
          </a:p>
          <a:p>
            <a:endParaRPr lang="en-GB"/>
          </a:p>
          <a:p>
            <a:r>
              <a:rPr lang="en-GB"/>
              <a:t>      0             0            1              1             0           0            1            0</a:t>
            </a:r>
          </a:p>
          <a:p>
            <a:endParaRPr lang="en-GB"/>
          </a:p>
          <a:p>
            <a:r>
              <a:rPr lang="en-GB"/>
              <a:t>Then take this number and split it so its in four bits</a:t>
            </a:r>
          </a:p>
          <a:p>
            <a:r>
              <a:rPr lang="en-GB"/>
              <a:t> 0 0 1 1 and 0 0 1 0 </a:t>
            </a:r>
          </a:p>
          <a:p>
            <a:endParaRPr lang="en-GB"/>
          </a:p>
          <a:p>
            <a:r>
              <a:rPr lang="en-GB"/>
              <a:t>0011 = 3</a:t>
            </a:r>
          </a:p>
          <a:p>
            <a:r>
              <a:rPr lang="en-GB"/>
              <a:t>0010 = 2</a:t>
            </a:r>
          </a:p>
          <a:p>
            <a:endParaRPr lang="en-GB"/>
          </a:p>
          <a:p>
            <a:r>
              <a:rPr lang="en-GB"/>
              <a:t>50 (decimal) is 32 in hex</a:t>
            </a:r>
          </a:p>
          <a:p>
            <a:endParaRPr lang="en-GB"/>
          </a:p>
        </p:txBody>
      </p:sp>
      <p:pic>
        <p:nvPicPr>
          <p:cNvPr id="5" name="Content Placeholder 3" descr="Screen Shot 2016-08-25 at 09.53.21.png"/>
          <p:cNvPicPr>
            <a:picLocks noChangeAspect="1"/>
          </p:cNvPicPr>
          <p:nvPr/>
        </p:nvPicPr>
        <p:blipFill rotWithShape="1">
          <a:blip r:embed="rId2">
            <a:extLst>
              <a:ext uri="{28A0092B-C50C-407E-A947-70E740481C1C}">
                <a14:useLocalDpi xmlns:a14="http://schemas.microsoft.com/office/drawing/2010/main" val="0"/>
              </a:ext>
            </a:extLst>
          </a:blip>
          <a:srcRect t="-892" b="45"/>
          <a:stretch/>
        </p:blipFill>
        <p:spPr>
          <a:xfrm>
            <a:off x="0" y="1674183"/>
            <a:ext cx="9144000" cy="1236654"/>
          </a:xfrm>
          <a:prstGeom prst="rect">
            <a:avLst/>
          </a:prstGeom>
        </p:spPr>
      </p:pic>
      <p:sp>
        <p:nvSpPr>
          <p:cNvPr id="4" name="Rectangle 3">
            <a:extLst>
              <a:ext uri="{FF2B5EF4-FFF2-40B4-BE49-F238E27FC236}">
                <a16:creationId xmlns:a16="http://schemas.microsoft.com/office/drawing/2014/main" id="{E24478A7-7FE4-62F6-D660-03458B096BB2}"/>
              </a:ext>
            </a:extLst>
          </p:cNvPr>
          <p:cNvSpPr/>
          <p:nvPr/>
        </p:nvSpPr>
        <p:spPr>
          <a:xfrm>
            <a:off x="0" y="2808543"/>
            <a:ext cx="8771860" cy="9230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6" name="Rectangle 5">
            <a:extLst>
              <a:ext uri="{FF2B5EF4-FFF2-40B4-BE49-F238E27FC236}">
                <a16:creationId xmlns:a16="http://schemas.microsoft.com/office/drawing/2014/main" id="{5F75CA4E-76D8-4DCB-8C0F-77FD6BA17943}"/>
              </a:ext>
            </a:extLst>
          </p:cNvPr>
          <p:cNvSpPr/>
          <p:nvPr/>
        </p:nvSpPr>
        <p:spPr>
          <a:xfrm>
            <a:off x="0" y="3768800"/>
            <a:ext cx="8771860" cy="9230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7" name="Rectangle 6">
            <a:extLst>
              <a:ext uri="{FF2B5EF4-FFF2-40B4-BE49-F238E27FC236}">
                <a16:creationId xmlns:a16="http://schemas.microsoft.com/office/drawing/2014/main" id="{F3AE5C00-276B-8038-261C-50B7C367FCC8}"/>
              </a:ext>
            </a:extLst>
          </p:cNvPr>
          <p:cNvSpPr/>
          <p:nvPr/>
        </p:nvSpPr>
        <p:spPr>
          <a:xfrm>
            <a:off x="0" y="4851853"/>
            <a:ext cx="8771860" cy="9230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8" name="Rectangle 7">
            <a:extLst>
              <a:ext uri="{FF2B5EF4-FFF2-40B4-BE49-F238E27FC236}">
                <a16:creationId xmlns:a16="http://schemas.microsoft.com/office/drawing/2014/main" id="{8D937E80-FF7F-7380-4B34-E4BAC89A0247}"/>
              </a:ext>
            </a:extLst>
          </p:cNvPr>
          <p:cNvSpPr/>
          <p:nvPr/>
        </p:nvSpPr>
        <p:spPr>
          <a:xfrm>
            <a:off x="0" y="5883761"/>
            <a:ext cx="8771860" cy="9230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Tree>
    <p:extLst>
      <p:ext uri="{BB962C8B-B14F-4D97-AF65-F5344CB8AC3E}">
        <p14:creationId xmlns:p14="http://schemas.microsoft.com/office/powerpoint/2010/main" val="1114468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3" presetClass="exit" presetSubtype="10" fill="hold" grpId="0" nodeType="clickEffect">
                                  <p:stCondLst>
                                    <p:cond delay="0"/>
                                  </p:stCondLst>
                                  <p:childTnLst>
                                    <p:animEffect transition="out" filter="blinds(horizontal)">
                                      <p:cBhvr>
                                        <p:cTn id="38" dur="500"/>
                                        <p:tgtEl>
                                          <p:spTgt spid="4"/>
                                        </p:tgtEl>
                                      </p:cBhvr>
                                    </p:animEffect>
                                    <p:set>
                                      <p:cBhvr>
                                        <p:cTn id="39" dur="1" fill="hold">
                                          <p:stCondLst>
                                            <p:cond delay="499"/>
                                          </p:stCondLst>
                                        </p:cTn>
                                        <p:tgtEl>
                                          <p:spTgt spid="4"/>
                                        </p:tgtEl>
                                        <p:attrNameLst>
                                          <p:attrName>style.visibility</p:attrName>
                                        </p:attrNameLst>
                                      </p:cBhvr>
                                      <p:to>
                                        <p:strVal val="hidden"/>
                                      </p:to>
                                    </p:set>
                                  </p:childTnLst>
                                </p:cTn>
                              </p:par>
                            </p:childTnLst>
                          </p:cTn>
                        </p:par>
                      </p:childTnLst>
                    </p:cTn>
                  </p:par>
                  <p:par>
                    <p:cTn id="40" fill="hold">
                      <p:stCondLst>
                        <p:cond delay="indefinite"/>
                      </p:stCondLst>
                      <p:childTnLst>
                        <p:par>
                          <p:cTn id="41" fill="hold">
                            <p:stCondLst>
                              <p:cond delay="0"/>
                            </p:stCondLst>
                            <p:childTnLst>
                              <p:par>
                                <p:cTn id="42" presetID="3" presetClass="exit" presetSubtype="10" fill="hold" grpId="0" nodeType="clickEffect">
                                  <p:stCondLst>
                                    <p:cond delay="0"/>
                                  </p:stCondLst>
                                  <p:childTnLst>
                                    <p:animEffect transition="out" filter="blinds(horizontal)">
                                      <p:cBhvr>
                                        <p:cTn id="43" dur="500"/>
                                        <p:tgtEl>
                                          <p:spTgt spid="6"/>
                                        </p:tgtEl>
                                      </p:cBhvr>
                                    </p:animEffect>
                                    <p:set>
                                      <p:cBhvr>
                                        <p:cTn id="44" dur="1" fill="hold">
                                          <p:stCondLst>
                                            <p:cond delay="499"/>
                                          </p:stCondLst>
                                        </p:cTn>
                                        <p:tgtEl>
                                          <p:spTgt spid="6"/>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3" presetClass="exit" presetSubtype="10" fill="hold" grpId="0" nodeType="clickEffect">
                                  <p:stCondLst>
                                    <p:cond delay="0"/>
                                  </p:stCondLst>
                                  <p:childTnLst>
                                    <p:animEffect transition="out" filter="blinds(horizontal)">
                                      <p:cBhvr>
                                        <p:cTn id="48" dur="500"/>
                                        <p:tgtEl>
                                          <p:spTgt spid="7"/>
                                        </p:tgtEl>
                                      </p:cBhvr>
                                    </p:animEffect>
                                    <p:set>
                                      <p:cBhvr>
                                        <p:cTn id="49" dur="1" fill="hold">
                                          <p:stCondLst>
                                            <p:cond delay="499"/>
                                          </p:stCondLst>
                                        </p:cTn>
                                        <p:tgtEl>
                                          <p:spTgt spid="7"/>
                                        </p:tgtEl>
                                        <p:attrNameLst>
                                          <p:attrName>style.visibility</p:attrName>
                                        </p:attrNameLst>
                                      </p:cBhvr>
                                      <p:to>
                                        <p:strVal val="hidden"/>
                                      </p:to>
                                    </p:set>
                                  </p:childTnLst>
                                </p:cTn>
                              </p:par>
                            </p:childTnLst>
                          </p:cTn>
                        </p:par>
                      </p:childTnLst>
                    </p:cTn>
                  </p:par>
                  <p:par>
                    <p:cTn id="50" fill="hold">
                      <p:stCondLst>
                        <p:cond delay="indefinite"/>
                      </p:stCondLst>
                      <p:childTnLst>
                        <p:par>
                          <p:cTn id="51" fill="hold">
                            <p:stCondLst>
                              <p:cond delay="0"/>
                            </p:stCondLst>
                            <p:childTnLst>
                              <p:par>
                                <p:cTn id="52" presetID="3" presetClass="exit" presetSubtype="10" fill="hold" grpId="0" nodeType="clickEffect">
                                  <p:stCondLst>
                                    <p:cond delay="0"/>
                                  </p:stCondLst>
                                  <p:childTnLst>
                                    <p:animEffect transition="out" filter="blinds(horizontal)">
                                      <p:cBhvr>
                                        <p:cTn id="53" dur="500"/>
                                        <p:tgtEl>
                                          <p:spTgt spid="8"/>
                                        </p:tgtEl>
                                      </p:cBhvr>
                                    </p:animEffect>
                                    <p:set>
                                      <p:cBhvr>
                                        <p:cTn id="54"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animBg="1"/>
      <p:bldP spid="6" grpId="0" animBg="1"/>
      <p:bldP spid="7" grpId="0" animBg="1"/>
      <p:bldP spid="8"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Where we use Hex?</a:t>
            </a:r>
          </a:p>
        </p:txBody>
      </p:sp>
      <p:sp>
        <p:nvSpPr>
          <p:cNvPr id="3" name="Content Placeholder 2"/>
          <p:cNvSpPr>
            <a:spLocks noGrp="1"/>
          </p:cNvSpPr>
          <p:nvPr>
            <p:ph idx="1"/>
          </p:nvPr>
        </p:nvSpPr>
        <p:spPr/>
        <p:txBody>
          <a:bodyPr/>
          <a:lstStyle/>
          <a:p>
            <a:r>
              <a:rPr lang="en-US"/>
              <a:t>Because hex is easy for humans to read and computers to convert – we use hex whenever we have a lot of things. </a:t>
            </a:r>
          </a:p>
          <a:p>
            <a:endParaRPr lang="en-US"/>
          </a:p>
          <a:p>
            <a:r>
              <a:rPr lang="en-US"/>
              <a:t>This laptop has 8GB of memory</a:t>
            </a:r>
            <a:r>
              <a:rPr lang="is-IS"/>
              <a:t>…how many bytes are that?</a:t>
            </a:r>
          </a:p>
          <a:p>
            <a:endParaRPr lang="is-IS"/>
          </a:p>
          <a:p>
            <a:r>
              <a:rPr lang="en-US"/>
              <a:t>I</a:t>
            </a:r>
            <a:r>
              <a:rPr lang="is-IS"/>
              <a:t>ts </a:t>
            </a:r>
            <a:r>
              <a:rPr lang="cs-CZ"/>
              <a:t>8589934592 bytes – </a:t>
            </a:r>
          </a:p>
          <a:p>
            <a:r>
              <a:rPr lang="en-US"/>
              <a:t>eight billion, five hundred eighty nine million ,</a:t>
            </a:r>
          </a:p>
          <a:p>
            <a:r>
              <a:rPr lang="en-US"/>
              <a:t>nine hundred thirty four thousand , five hundred and ninety two</a:t>
            </a:r>
            <a:r>
              <a:rPr lang="cs-CZ"/>
              <a:t> </a:t>
            </a:r>
            <a:endParaRPr lang="is-IS"/>
          </a:p>
          <a:p>
            <a:endParaRPr lang="en-US"/>
          </a:p>
        </p:txBody>
      </p:sp>
    </p:spTree>
    <p:extLst>
      <p:ext uri="{BB962C8B-B14F-4D97-AF65-F5344CB8AC3E}">
        <p14:creationId xmlns:p14="http://schemas.microsoft.com/office/powerpoint/2010/main" val="189809298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Where we use hex</a:t>
            </a:r>
          </a:p>
        </p:txBody>
      </p:sp>
      <p:sp>
        <p:nvSpPr>
          <p:cNvPr id="3" name="Content Placeholder 2"/>
          <p:cNvSpPr>
            <a:spLocks noGrp="1"/>
          </p:cNvSpPr>
          <p:nvPr>
            <p:ph idx="1"/>
          </p:nvPr>
        </p:nvSpPr>
        <p:spPr/>
        <p:txBody>
          <a:bodyPr>
            <a:normAutofit fontScale="85000" lnSpcReduction="10000"/>
          </a:bodyPr>
          <a:lstStyle/>
          <a:p>
            <a:r>
              <a:rPr lang="en-GB"/>
              <a:t>Every byte in my computers memory has a name. It has 8589934592 names – one for each byte. </a:t>
            </a:r>
          </a:p>
          <a:p>
            <a:endParaRPr lang="en-GB"/>
          </a:p>
          <a:p>
            <a:r>
              <a:rPr lang="en-GB"/>
              <a:t>But instead of listing them as 1, 2, 3, 4, 5</a:t>
            </a:r>
            <a:r>
              <a:rPr lang="is-IS"/>
              <a:t>….</a:t>
            </a:r>
          </a:p>
          <a:p>
            <a:endParaRPr lang="is-IS"/>
          </a:p>
          <a:p>
            <a:r>
              <a:rPr lang="is-IS"/>
              <a:t>We use hex instead. </a:t>
            </a:r>
          </a:p>
          <a:p>
            <a:endParaRPr lang="is-IS"/>
          </a:p>
          <a:p>
            <a:r>
              <a:rPr lang="is-IS"/>
              <a:t>Why?</a:t>
            </a:r>
          </a:p>
          <a:p>
            <a:endParaRPr lang="is-IS"/>
          </a:p>
          <a:p>
            <a:r>
              <a:rPr lang="is-IS"/>
              <a:t>Well what is F in hex?</a:t>
            </a:r>
          </a:p>
          <a:p>
            <a:endParaRPr lang="is-IS"/>
          </a:p>
          <a:p>
            <a:r>
              <a:rPr lang="is-IS"/>
              <a:t>15</a:t>
            </a:r>
          </a:p>
          <a:p>
            <a:endParaRPr lang="is-IS"/>
          </a:p>
          <a:p>
            <a:r>
              <a:rPr lang="is-IS"/>
              <a:t>15 uses two bytes (1 and 5) but F uses just one byte to store </a:t>
            </a:r>
          </a:p>
          <a:p>
            <a:endParaRPr lang="is-IS"/>
          </a:p>
          <a:p>
            <a:r>
              <a:rPr lang="is-IS"/>
              <a:t>And like we saw before, hex is great to count big numbers</a:t>
            </a:r>
            <a:endParaRPr lang="en-GB"/>
          </a:p>
        </p:txBody>
      </p:sp>
    </p:spTree>
    <p:extLst>
      <p:ext uri="{BB962C8B-B14F-4D97-AF65-F5344CB8AC3E}">
        <p14:creationId xmlns:p14="http://schemas.microsoft.com/office/powerpoint/2010/main" val="411506509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HTML colour</a:t>
            </a:r>
          </a:p>
        </p:txBody>
      </p:sp>
      <p:sp>
        <p:nvSpPr>
          <p:cNvPr id="3" name="Content Placeholder 2"/>
          <p:cNvSpPr>
            <a:spLocks noGrp="1"/>
          </p:cNvSpPr>
          <p:nvPr>
            <p:ph idx="1"/>
          </p:nvPr>
        </p:nvSpPr>
        <p:spPr/>
        <p:txBody>
          <a:bodyPr>
            <a:normAutofit/>
          </a:bodyPr>
          <a:lstStyle/>
          <a:p>
            <a:r>
              <a:rPr lang="en-GB"/>
              <a:t>Another place we use hex is on websites </a:t>
            </a:r>
          </a:p>
          <a:p>
            <a:endParaRPr lang="en-GB"/>
          </a:p>
          <a:p>
            <a:r>
              <a:rPr lang="en-GB"/>
              <a:t>We use it for HTML colour codes</a:t>
            </a:r>
          </a:p>
          <a:p>
            <a:endParaRPr lang="en-GB"/>
          </a:p>
          <a:p>
            <a:r>
              <a:rPr lang="en-GB"/>
              <a:t>Every colour you see on a screen is a mixture of red, green and blue</a:t>
            </a:r>
          </a:p>
          <a:p>
            <a:endParaRPr lang="en-GB"/>
          </a:p>
          <a:p>
            <a:r>
              <a:rPr lang="en-GB"/>
              <a:t>It can range from 0 (nothing) to 255 (the maximum amount)</a:t>
            </a:r>
          </a:p>
          <a:p>
            <a:endParaRPr lang="en-GB"/>
          </a:p>
          <a:p>
            <a:r>
              <a:rPr lang="en-GB"/>
              <a:t>So pure red will have 255 red, 0 green, 0 blue </a:t>
            </a:r>
            <a:endParaRPr lang="en-US"/>
          </a:p>
        </p:txBody>
      </p:sp>
    </p:spTree>
    <p:extLst>
      <p:ext uri="{BB962C8B-B14F-4D97-AF65-F5344CB8AC3E}">
        <p14:creationId xmlns:p14="http://schemas.microsoft.com/office/powerpoint/2010/main" val="33512266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Task:</a:t>
            </a:r>
          </a:p>
        </p:txBody>
      </p:sp>
      <p:sp>
        <p:nvSpPr>
          <p:cNvPr id="3" name="Content Placeholder 2"/>
          <p:cNvSpPr>
            <a:spLocks noGrp="1"/>
          </p:cNvSpPr>
          <p:nvPr>
            <p:ph idx="1"/>
          </p:nvPr>
        </p:nvSpPr>
        <p:spPr/>
        <p:txBody>
          <a:bodyPr/>
          <a:lstStyle/>
          <a:p>
            <a:r>
              <a:rPr lang="en-US"/>
              <a:t>Count the first 10 numbers:</a:t>
            </a:r>
          </a:p>
          <a:p>
            <a:endParaRPr lang="en-US"/>
          </a:p>
          <a:p>
            <a:endParaRPr lang="en-US"/>
          </a:p>
          <a:p>
            <a:r>
              <a:rPr lang="en-US"/>
              <a:t>0	1	2	3	4	5	6	7	8	9</a:t>
            </a:r>
          </a:p>
          <a:p>
            <a:endParaRPr lang="en-US"/>
          </a:p>
          <a:p>
            <a:r>
              <a:rPr lang="en-US"/>
              <a:t>This is called the decimal or denary number system </a:t>
            </a:r>
          </a:p>
          <a:p>
            <a:endParaRPr lang="en-US"/>
          </a:p>
          <a:p>
            <a:r>
              <a:rPr lang="en-US"/>
              <a:t>It</a:t>
            </a:r>
            <a:r>
              <a:rPr lang="uk-UA"/>
              <a:t>’</a:t>
            </a:r>
            <a:r>
              <a:rPr lang="en-US"/>
              <a:t>s a base 10 number system as there are 10 numbers in it. </a:t>
            </a:r>
          </a:p>
        </p:txBody>
      </p:sp>
    </p:spTree>
    <p:extLst>
      <p:ext uri="{BB962C8B-B14F-4D97-AF65-F5344CB8AC3E}">
        <p14:creationId xmlns:p14="http://schemas.microsoft.com/office/powerpoint/2010/main" val="133540718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So what?</a:t>
            </a:r>
          </a:p>
        </p:txBody>
      </p:sp>
      <p:sp>
        <p:nvSpPr>
          <p:cNvPr id="3" name="Content Placeholder 2"/>
          <p:cNvSpPr>
            <a:spLocks noGrp="1"/>
          </p:cNvSpPr>
          <p:nvPr>
            <p:ph idx="1"/>
          </p:nvPr>
        </p:nvSpPr>
        <p:spPr/>
        <p:txBody>
          <a:bodyPr/>
          <a:lstStyle/>
          <a:p>
            <a:r>
              <a:rPr lang="en-US"/>
              <a:t>Well, because we have many colours and many colour combinations – we use hex </a:t>
            </a:r>
          </a:p>
          <a:p>
            <a:endParaRPr lang="en-US"/>
          </a:p>
          <a:p>
            <a:r>
              <a:rPr lang="en-US"/>
              <a:t>HTML colour codes all start with a #</a:t>
            </a:r>
          </a:p>
          <a:p>
            <a:endParaRPr lang="en-US"/>
          </a:p>
          <a:p>
            <a:r>
              <a:rPr lang="en-US"/>
              <a:t>The first two characters say how much red, the next two is how much green and the next two how much blue</a:t>
            </a:r>
          </a:p>
          <a:p>
            <a:endParaRPr lang="en-US"/>
          </a:p>
          <a:p>
            <a:r>
              <a:rPr lang="en-US"/>
              <a:t>So pure red will be:</a:t>
            </a:r>
          </a:p>
          <a:p>
            <a:r>
              <a:rPr lang="en-US"/>
              <a:t>#FF0000</a:t>
            </a:r>
          </a:p>
        </p:txBody>
      </p:sp>
    </p:spTree>
    <p:extLst>
      <p:ext uri="{BB962C8B-B14F-4D97-AF65-F5344CB8AC3E}">
        <p14:creationId xmlns:p14="http://schemas.microsoft.com/office/powerpoint/2010/main" val="72195777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Task</a:t>
            </a:r>
          </a:p>
        </p:txBody>
      </p:sp>
      <p:sp>
        <p:nvSpPr>
          <p:cNvPr id="3" name="Content Placeholder 2"/>
          <p:cNvSpPr>
            <a:spLocks noGrp="1"/>
          </p:cNvSpPr>
          <p:nvPr>
            <p:ph idx="1"/>
          </p:nvPr>
        </p:nvSpPr>
        <p:spPr/>
        <p:txBody>
          <a:bodyPr/>
          <a:lstStyle/>
          <a:p>
            <a:r>
              <a:rPr lang="en-US"/>
              <a:t>What colour is this:</a:t>
            </a:r>
          </a:p>
          <a:p>
            <a:r>
              <a:rPr lang="en-US"/>
              <a:t>#00FF00</a:t>
            </a:r>
          </a:p>
          <a:p>
            <a:r>
              <a:rPr lang="en-US"/>
              <a:t>#FF00FF</a:t>
            </a:r>
          </a:p>
          <a:p>
            <a:r>
              <a:rPr lang="en-US"/>
              <a:t>#0000FF</a:t>
            </a:r>
          </a:p>
          <a:p>
            <a:r>
              <a:rPr lang="en-US"/>
              <a:t>#FFFFFF</a:t>
            </a:r>
          </a:p>
          <a:p>
            <a:r>
              <a:rPr lang="en-US"/>
              <a:t>#000000</a:t>
            </a:r>
          </a:p>
          <a:p>
            <a:endParaRPr lang="en-US"/>
          </a:p>
          <a:p>
            <a:r>
              <a:rPr lang="en-US"/>
              <a:t>Find 15 different colour codes </a:t>
            </a:r>
          </a:p>
        </p:txBody>
      </p:sp>
    </p:spTree>
    <p:extLst>
      <p:ext uri="{BB962C8B-B14F-4D97-AF65-F5344CB8AC3E}">
        <p14:creationId xmlns:p14="http://schemas.microsoft.com/office/powerpoint/2010/main" val="43671994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MAC Address</a:t>
            </a:r>
          </a:p>
        </p:txBody>
      </p:sp>
      <p:sp>
        <p:nvSpPr>
          <p:cNvPr id="3" name="Content Placeholder 2"/>
          <p:cNvSpPr>
            <a:spLocks noGrp="1"/>
          </p:cNvSpPr>
          <p:nvPr>
            <p:ph idx="1"/>
          </p:nvPr>
        </p:nvSpPr>
        <p:spPr/>
        <p:txBody>
          <a:bodyPr>
            <a:normAutofit lnSpcReduction="10000"/>
          </a:bodyPr>
          <a:lstStyle/>
          <a:p>
            <a:r>
              <a:rPr lang="en-US"/>
              <a:t>Another place where we use hex is something called MAC address.</a:t>
            </a:r>
          </a:p>
          <a:p>
            <a:endParaRPr lang="en-US"/>
          </a:p>
          <a:p>
            <a:r>
              <a:rPr lang="en-US"/>
              <a:t>Everything that connects to the internet (everything – phone, tablet, PC, fridge, TV, shower</a:t>
            </a:r>
            <a:r>
              <a:rPr lang="is-IS"/>
              <a:t>…) has a unique number – so you know what device is what. </a:t>
            </a:r>
          </a:p>
          <a:p>
            <a:endParaRPr lang="is-IS"/>
          </a:p>
          <a:p>
            <a:r>
              <a:rPr lang="is-IS"/>
              <a:t>No two devices in the world have the same number</a:t>
            </a:r>
          </a:p>
          <a:p>
            <a:endParaRPr lang="is-IS"/>
          </a:p>
          <a:p>
            <a:r>
              <a:rPr lang="is-IS"/>
              <a:t>This number is called the MAC (Media Access Control) number. </a:t>
            </a:r>
          </a:p>
          <a:p>
            <a:endParaRPr lang="is-IS"/>
          </a:p>
          <a:p>
            <a:r>
              <a:rPr lang="is-IS"/>
              <a:t>This number is 6 pairs of hex digits – 23-AC-F7-88-0E-B1</a:t>
            </a:r>
          </a:p>
          <a:p>
            <a:endParaRPr lang="is-IS"/>
          </a:p>
          <a:p>
            <a:r>
              <a:rPr lang="is-IS"/>
              <a:t>You can use ipconfig to see your MAC address/ or check out the address on your phone</a:t>
            </a:r>
          </a:p>
        </p:txBody>
      </p:sp>
    </p:spTree>
    <p:extLst>
      <p:ext uri="{BB962C8B-B14F-4D97-AF65-F5344CB8AC3E}">
        <p14:creationId xmlns:p14="http://schemas.microsoft.com/office/powerpoint/2010/main" val="240605927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3A81A5-044F-2748-8B2B-A2A0A6ECE1B8}"/>
              </a:ext>
            </a:extLst>
          </p:cNvPr>
          <p:cNvSpPr>
            <a:spLocks noGrp="1"/>
          </p:cNvSpPr>
          <p:nvPr>
            <p:ph type="title"/>
          </p:nvPr>
        </p:nvSpPr>
        <p:spPr/>
        <p:txBody>
          <a:bodyPr>
            <a:normAutofit fontScale="90000"/>
          </a:bodyPr>
          <a:lstStyle/>
          <a:p>
            <a:r>
              <a:rPr lang="en-GB"/>
              <a:t>Today</a:t>
            </a:r>
          </a:p>
        </p:txBody>
      </p:sp>
      <p:sp>
        <p:nvSpPr>
          <p:cNvPr id="3" name="Content Placeholder 2">
            <a:extLst>
              <a:ext uri="{FF2B5EF4-FFF2-40B4-BE49-F238E27FC236}">
                <a16:creationId xmlns:a16="http://schemas.microsoft.com/office/drawing/2014/main" id="{86D53A7F-C289-9B4E-8523-3E22F5163576}"/>
              </a:ext>
            </a:extLst>
          </p:cNvPr>
          <p:cNvSpPr>
            <a:spLocks noGrp="1"/>
          </p:cNvSpPr>
          <p:nvPr>
            <p:ph idx="1"/>
          </p:nvPr>
        </p:nvSpPr>
        <p:spPr>
          <a:solidFill>
            <a:srgbClr val="792DD1"/>
          </a:solidFill>
        </p:spPr>
        <p:txBody>
          <a:bodyPr/>
          <a:lstStyle/>
          <a:p>
            <a:pPr marL="514350" indent="-514350">
              <a:buFont typeface="+mj-lt"/>
              <a:buAutoNum type="arabicPeriod" startAt="5"/>
            </a:pPr>
            <a:r>
              <a:rPr lang="en-US"/>
              <a:t>Add two positive 8-bit binary integers </a:t>
            </a:r>
            <a:endParaRPr lang="en-US">
              <a:effectLst/>
            </a:endParaRPr>
          </a:p>
          <a:p>
            <a:pPr marL="514350" indent="-514350">
              <a:buFont typeface="+mj-lt"/>
              <a:buAutoNum type="arabicPeriod" startAt="5"/>
            </a:pPr>
            <a:r>
              <a:rPr lang="en-US"/>
              <a:t>Understand the concept of overflow and why it occurs in binary addition </a:t>
            </a:r>
            <a:endParaRPr lang="en-US">
              <a:effectLst/>
            </a:endParaRPr>
          </a:p>
          <a:p>
            <a:pPr marL="0" indent="0"/>
            <a:r>
              <a:rPr lang="en-US"/>
              <a:t>8. Use two’s complement to represent positive and negative 8-bit binary integers </a:t>
            </a:r>
          </a:p>
          <a:p>
            <a:pPr marL="514350" indent="-514350">
              <a:buFont typeface="+mj-lt"/>
              <a:buAutoNum type="arabicPeriod" startAt="5"/>
            </a:pPr>
            <a:endParaRPr lang="en-US"/>
          </a:p>
          <a:p>
            <a:pPr marL="0" indent="0"/>
            <a:r>
              <a:rPr lang="en-US"/>
              <a:t>Understand: What is a binary shift</a:t>
            </a:r>
          </a:p>
          <a:p>
            <a:pPr marL="0" indent="0"/>
            <a:endParaRPr lang="en-US"/>
          </a:p>
          <a:p>
            <a:pPr marL="0" indent="0"/>
            <a:r>
              <a:rPr lang="en-US"/>
              <a:t>Able: Add binary numbers</a:t>
            </a:r>
          </a:p>
          <a:p>
            <a:pPr marL="0" indent="0"/>
            <a:endParaRPr lang="en-US"/>
          </a:p>
          <a:p>
            <a:pPr marL="0" indent="0"/>
            <a:r>
              <a:rPr lang="en-US"/>
              <a:t>Answer: How can we represent negative numbers?</a:t>
            </a:r>
          </a:p>
          <a:p>
            <a:endParaRPr lang="en-GB"/>
          </a:p>
        </p:txBody>
      </p:sp>
    </p:spTree>
    <p:extLst>
      <p:ext uri="{BB962C8B-B14F-4D97-AF65-F5344CB8AC3E}">
        <p14:creationId xmlns:p14="http://schemas.microsoft.com/office/powerpoint/2010/main" val="340861447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65729-EB3A-4C40-9133-4C3AE285D7D4}"/>
              </a:ext>
            </a:extLst>
          </p:cNvPr>
          <p:cNvSpPr>
            <a:spLocks noGrp="1"/>
          </p:cNvSpPr>
          <p:nvPr>
            <p:ph type="title"/>
          </p:nvPr>
        </p:nvSpPr>
        <p:spPr/>
        <p:txBody>
          <a:bodyPr>
            <a:normAutofit fontScale="90000"/>
          </a:bodyPr>
          <a:lstStyle/>
          <a:p>
            <a:r>
              <a:rPr lang="en-US"/>
              <a:t>Question</a:t>
            </a:r>
          </a:p>
        </p:txBody>
      </p:sp>
      <p:sp>
        <p:nvSpPr>
          <p:cNvPr id="3" name="Content Placeholder 2">
            <a:extLst>
              <a:ext uri="{FF2B5EF4-FFF2-40B4-BE49-F238E27FC236}">
                <a16:creationId xmlns:a16="http://schemas.microsoft.com/office/drawing/2014/main" id="{D047C17C-D317-E746-AC58-C6325D6B8A41}"/>
              </a:ext>
            </a:extLst>
          </p:cNvPr>
          <p:cNvSpPr>
            <a:spLocks noGrp="1"/>
          </p:cNvSpPr>
          <p:nvPr>
            <p:ph idx="1"/>
          </p:nvPr>
        </p:nvSpPr>
        <p:spPr/>
        <p:txBody>
          <a:bodyPr>
            <a:normAutofit lnSpcReduction="10000"/>
          </a:bodyPr>
          <a:lstStyle/>
          <a:p>
            <a:r>
              <a:rPr lang="en-US"/>
              <a:t>Using 4 bits, in Binary, what is decimal 5?</a:t>
            </a:r>
          </a:p>
          <a:p>
            <a:endParaRPr lang="en-US"/>
          </a:p>
          <a:p>
            <a:r>
              <a:rPr lang="en-US"/>
              <a:t>0011 </a:t>
            </a:r>
          </a:p>
          <a:p>
            <a:endParaRPr lang="en-US"/>
          </a:p>
          <a:p>
            <a:r>
              <a:rPr lang="en-US"/>
              <a:t>Oh, you feel smart huh, okay…. What is negative 3 (-3) ?</a:t>
            </a:r>
          </a:p>
          <a:p>
            <a:endParaRPr lang="en-US"/>
          </a:p>
          <a:p>
            <a:r>
              <a:rPr lang="en-US"/>
              <a:t>You cannot have -0011 because there is no ”-” symbol in binary, all we have is 0 and 1. </a:t>
            </a:r>
          </a:p>
          <a:p>
            <a:endParaRPr lang="en-US"/>
          </a:p>
          <a:p>
            <a:r>
              <a:rPr lang="en-US"/>
              <a:t>So, there are 3 ways we deal with negative numbers. The first two ways are stupid, but the third way is the one we use. But we should know all 3 ways.</a:t>
            </a:r>
          </a:p>
          <a:p>
            <a:pPr marL="514350" indent="-514350">
              <a:buAutoNum type="arabicPeriod"/>
            </a:pPr>
            <a:r>
              <a:rPr lang="en-US"/>
              <a:t>Signed Magnitude  (Very stupid way)</a:t>
            </a:r>
          </a:p>
          <a:p>
            <a:pPr marL="514350" indent="-514350">
              <a:buAutoNum type="arabicPeriod"/>
            </a:pPr>
            <a:r>
              <a:rPr lang="en-US"/>
              <a:t>One’s Complement  (Still stupid)</a:t>
            </a:r>
          </a:p>
          <a:p>
            <a:pPr marL="514350" indent="-514350">
              <a:buAutoNum type="arabicPeriod"/>
            </a:pPr>
            <a:r>
              <a:rPr lang="en-US"/>
              <a:t>Two’s Complement  (it’s okay) </a:t>
            </a:r>
          </a:p>
        </p:txBody>
      </p:sp>
    </p:spTree>
    <p:extLst>
      <p:ext uri="{BB962C8B-B14F-4D97-AF65-F5344CB8AC3E}">
        <p14:creationId xmlns:p14="http://schemas.microsoft.com/office/powerpoint/2010/main" val="157197303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7762A5-874B-D147-A305-E0896496DC5F}"/>
              </a:ext>
            </a:extLst>
          </p:cNvPr>
          <p:cNvSpPr>
            <a:spLocks noGrp="1"/>
          </p:cNvSpPr>
          <p:nvPr>
            <p:ph type="title"/>
          </p:nvPr>
        </p:nvSpPr>
        <p:spPr/>
        <p:txBody>
          <a:bodyPr>
            <a:normAutofit fontScale="90000"/>
          </a:bodyPr>
          <a:lstStyle/>
          <a:p>
            <a:r>
              <a:rPr lang="en-US"/>
              <a:t>Binary Addition</a:t>
            </a:r>
          </a:p>
        </p:txBody>
      </p:sp>
      <p:sp>
        <p:nvSpPr>
          <p:cNvPr id="3" name="Content Placeholder 2">
            <a:extLst>
              <a:ext uri="{FF2B5EF4-FFF2-40B4-BE49-F238E27FC236}">
                <a16:creationId xmlns:a16="http://schemas.microsoft.com/office/drawing/2014/main" id="{DA0B2966-21EE-974A-9C53-02A3CD207C51}"/>
              </a:ext>
            </a:extLst>
          </p:cNvPr>
          <p:cNvSpPr>
            <a:spLocks noGrp="1"/>
          </p:cNvSpPr>
          <p:nvPr>
            <p:ph idx="1"/>
          </p:nvPr>
        </p:nvSpPr>
        <p:spPr/>
        <p:txBody>
          <a:bodyPr/>
          <a:lstStyle/>
          <a:p>
            <a:r>
              <a:rPr lang="en-US"/>
              <a:t>Before we do the 2 stupid ways and one okay way, we need to know how to add in binary. </a:t>
            </a:r>
          </a:p>
          <a:p>
            <a:endParaRPr lang="en-US"/>
          </a:p>
        </p:txBody>
      </p:sp>
      <p:pic>
        <p:nvPicPr>
          <p:cNvPr id="4" name="Adding in binary | Applying mathematical reasoning | Pre-Algebra | Khan Academy.mp4">
            <a:hlinkClick r:id="" action="ppaction://media"/>
            <a:extLst>
              <a:ext uri="{FF2B5EF4-FFF2-40B4-BE49-F238E27FC236}">
                <a16:creationId xmlns:a16="http://schemas.microsoft.com/office/drawing/2014/main" id="{1B62F301-5D1D-4B43-9489-3B7432CA4B0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18533" y="1463674"/>
            <a:ext cx="11921067" cy="5257799"/>
          </a:xfrm>
          <a:prstGeom prst="rect">
            <a:avLst/>
          </a:prstGeom>
        </p:spPr>
      </p:pic>
    </p:spTree>
    <p:extLst>
      <p:ext uri="{BB962C8B-B14F-4D97-AF65-F5344CB8AC3E}">
        <p14:creationId xmlns:p14="http://schemas.microsoft.com/office/powerpoint/2010/main" val="286448496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490B3C-4452-0341-A659-D236CA3928A8}"/>
              </a:ext>
            </a:extLst>
          </p:cNvPr>
          <p:cNvSpPr>
            <a:spLocks noGrp="1"/>
          </p:cNvSpPr>
          <p:nvPr>
            <p:ph type="title"/>
          </p:nvPr>
        </p:nvSpPr>
        <p:spPr/>
        <p:txBody>
          <a:bodyPr>
            <a:normAutofit fontScale="90000"/>
          </a:bodyPr>
          <a:lstStyle/>
          <a:p>
            <a:r>
              <a:rPr lang="en-US"/>
              <a:t>Binary Addition </a:t>
            </a:r>
          </a:p>
        </p:txBody>
      </p:sp>
      <p:sp>
        <p:nvSpPr>
          <p:cNvPr id="3" name="Content Placeholder 2">
            <a:extLst>
              <a:ext uri="{FF2B5EF4-FFF2-40B4-BE49-F238E27FC236}">
                <a16:creationId xmlns:a16="http://schemas.microsoft.com/office/drawing/2014/main" id="{61C33BF7-4092-424F-BE6D-B539382D5FDF}"/>
              </a:ext>
            </a:extLst>
          </p:cNvPr>
          <p:cNvSpPr>
            <a:spLocks noGrp="1"/>
          </p:cNvSpPr>
          <p:nvPr>
            <p:ph idx="1"/>
          </p:nvPr>
        </p:nvSpPr>
        <p:spPr/>
        <p:txBody>
          <a:bodyPr/>
          <a:lstStyle/>
          <a:p>
            <a:r>
              <a:rPr lang="en-US"/>
              <a:t>0 + 0 = 0  (decimal 0)</a:t>
            </a:r>
          </a:p>
          <a:p>
            <a:r>
              <a:rPr lang="en-US"/>
              <a:t>0 + 1 = 1  (decimal 1)</a:t>
            </a:r>
          </a:p>
          <a:p>
            <a:r>
              <a:rPr lang="en-US"/>
              <a:t>1 + 0 = 1  (decimal 1)</a:t>
            </a:r>
          </a:p>
          <a:p>
            <a:r>
              <a:rPr lang="en-US"/>
              <a:t>1 + 1 = 0 carry 1  (decimal 2)</a:t>
            </a:r>
          </a:p>
          <a:p>
            <a:r>
              <a:rPr lang="en-US"/>
              <a:t>1 + 1 + 1 = 1 carry 1  (decimal 3) </a:t>
            </a:r>
          </a:p>
          <a:p>
            <a:endParaRPr lang="en-US"/>
          </a:p>
          <a:p>
            <a:r>
              <a:rPr lang="en-US"/>
              <a:t>Why for decimal 2, which is written as 1 0 in Binary, why do I use the 0 and carry the 1 and not use 1 and carry the 0. </a:t>
            </a:r>
          </a:p>
          <a:p>
            <a:endParaRPr lang="en-US"/>
          </a:p>
          <a:p>
            <a:r>
              <a:rPr lang="en-US"/>
              <a:t>You do the same for decimal addition  5 + 7 = 12 But if you was to write it, you would do:</a:t>
            </a:r>
          </a:p>
          <a:p>
            <a:endParaRPr lang="en-US"/>
          </a:p>
        </p:txBody>
      </p:sp>
      <p:graphicFrame>
        <p:nvGraphicFramePr>
          <p:cNvPr id="4" name="Table 3">
            <a:extLst>
              <a:ext uri="{FF2B5EF4-FFF2-40B4-BE49-F238E27FC236}">
                <a16:creationId xmlns:a16="http://schemas.microsoft.com/office/drawing/2014/main" id="{53772FA3-6DF1-6C42-B949-6C351FD7DF00}"/>
              </a:ext>
            </a:extLst>
          </p:cNvPr>
          <p:cNvGraphicFramePr>
            <a:graphicFrameLocks noGrp="1"/>
          </p:cNvGraphicFramePr>
          <p:nvPr>
            <p:extLst>
              <p:ext uri="{D42A27DB-BD31-4B8C-83A1-F6EECF244321}">
                <p14:modId xmlns:p14="http://schemas.microsoft.com/office/powerpoint/2010/main" val="60526229"/>
              </p:ext>
            </p:extLst>
          </p:nvPr>
        </p:nvGraphicFramePr>
        <p:xfrm>
          <a:off x="1710267" y="5486400"/>
          <a:ext cx="1320800" cy="1371600"/>
        </p:xfrm>
        <a:graphic>
          <a:graphicData uri="http://schemas.openxmlformats.org/drawingml/2006/table">
            <a:tbl>
              <a:tblPr firstRow="1" bandRow="1">
                <a:tableStyleId>{5C22544A-7EE6-4342-B048-85BDC9FD1C3A}</a:tableStyleId>
              </a:tblPr>
              <a:tblGrid>
                <a:gridCol w="660400">
                  <a:extLst>
                    <a:ext uri="{9D8B030D-6E8A-4147-A177-3AD203B41FA5}">
                      <a16:colId xmlns:a16="http://schemas.microsoft.com/office/drawing/2014/main" val="950712247"/>
                    </a:ext>
                  </a:extLst>
                </a:gridCol>
                <a:gridCol w="660400">
                  <a:extLst>
                    <a:ext uri="{9D8B030D-6E8A-4147-A177-3AD203B41FA5}">
                      <a16:colId xmlns:a16="http://schemas.microsoft.com/office/drawing/2014/main" val="96752368"/>
                    </a:ext>
                  </a:extLst>
                </a:gridCol>
              </a:tblGrid>
              <a:tr h="370840">
                <a:tc>
                  <a:txBody>
                    <a:bodyPr/>
                    <a:lstStyle/>
                    <a:p>
                      <a:endParaRPr lang="en-US" sz="2400">
                        <a:solidFill>
                          <a:schemeClr val="tx1"/>
                        </a:solidFill>
                      </a:endParaRPr>
                    </a:p>
                  </a:txBody>
                  <a:tcPr>
                    <a:solidFill>
                      <a:schemeClr val="accent5">
                        <a:lumMod val="60000"/>
                        <a:lumOff val="40000"/>
                      </a:schemeClr>
                    </a:solidFill>
                  </a:tcPr>
                </a:tc>
                <a:tc>
                  <a:txBody>
                    <a:bodyPr/>
                    <a:lstStyle/>
                    <a:p>
                      <a:r>
                        <a:rPr lang="en-US" sz="2400">
                          <a:solidFill>
                            <a:schemeClr val="tx1"/>
                          </a:solidFill>
                        </a:rPr>
                        <a:t>5</a:t>
                      </a:r>
                    </a:p>
                  </a:txBody>
                  <a:tcPr>
                    <a:solidFill>
                      <a:schemeClr val="accent5">
                        <a:lumMod val="60000"/>
                        <a:lumOff val="40000"/>
                      </a:schemeClr>
                    </a:solidFill>
                  </a:tcPr>
                </a:tc>
                <a:extLst>
                  <a:ext uri="{0D108BD9-81ED-4DB2-BD59-A6C34878D82A}">
                    <a16:rowId xmlns:a16="http://schemas.microsoft.com/office/drawing/2014/main" val="1712353246"/>
                  </a:ext>
                </a:extLst>
              </a:tr>
              <a:tr h="370840">
                <a:tc>
                  <a:txBody>
                    <a:bodyPr/>
                    <a:lstStyle/>
                    <a:p>
                      <a:endParaRPr lang="en-US" sz="2400">
                        <a:solidFill>
                          <a:schemeClr val="tx1"/>
                        </a:solidFill>
                      </a:endParaRPr>
                    </a:p>
                  </a:txBody>
                  <a:tcPr>
                    <a:solidFill>
                      <a:schemeClr val="accent5">
                        <a:lumMod val="60000"/>
                        <a:lumOff val="40000"/>
                      </a:schemeClr>
                    </a:solidFill>
                  </a:tcPr>
                </a:tc>
                <a:tc>
                  <a:txBody>
                    <a:bodyPr/>
                    <a:lstStyle/>
                    <a:p>
                      <a:r>
                        <a:rPr lang="en-US" sz="2400">
                          <a:solidFill>
                            <a:schemeClr val="tx1"/>
                          </a:solidFill>
                        </a:rPr>
                        <a:t>7</a:t>
                      </a:r>
                    </a:p>
                  </a:txBody>
                  <a:tcPr>
                    <a:solidFill>
                      <a:schemeClr val="accent5">
                        <a:lumMod val="60000"/>
                        <a:lumOff val="40000"/>
                      </a:schemeClr>
                    </a:solidFill>
                  </a:tcPr>
                </a:tc>
                <a:extLst>
                  <a:ext uri="{0D108BD9-81ED-4DB2-BD59-A6C34878D82A}">
                    <a16:rowId xmlns:a16="http://schemas.microsoft.com/office/drawing/2014/main" val="2549969815"/>
                  </a:ext>
                </a:extLst>
              </a:tr>
              <a:tr h="370840">
                <a:tc>
                  <a:txBody>
                    <a:bodyPr/>
                    <a:lstStyle/>
                    <a:p>
                      <a:r>
                        <a:rPr lang="en-US" sz="2400"/>
                        <a:t>1</a:t>
                      </a:r>
                    </a:p>
                  </a:txBody>
                  <a:tcPr/>
                </a:tc>
                <a:tc>
                  <a:txBody>
                    <a:bodyPr/>
                    <a:lstStyle/>
                    <a:p>
                      <a:r>
                        <a:rPr lang="en-US" sz="2400"/>
                        <a:t>2</a:t>
                      </a:r>
                    </a:p>
                  </a:txBody>
                  <a:tcPr/>
                </a:tc>
                <a:extLst>
                  <a:ext uri="{0D108BD9-81ED-4DB2-BD59-A6C34878D82A}">
                    <a16:rowId xmlns:a16="http://schemas.microsoft.com/office/drawing/2014/main" val="4030655047"/>
                  </a:ext>
                </a:extLst>
              </a:tr>
            </a:tbl>
          </a:graphicData>
        </a:graphic>
      </p:graphicFrame>
    </p:spTree>
    <p:extLst>
      <p:ext uri="{BB962C8B-B14F-4D97-AF65-F5344CB8AC3E}">
        <p14:creationId xmlns:p14="http://schemas.microsoft.com/office/powerpoint/2010/main" val="2931823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C31774-7D40-D64E-A690-7A45B86ACC0F}"/>
              </a:ext>
            </a:extLst>
          </p:cNvPr>
          <p:cNvSpPr>
            <a:spLocks noGrp="1"/>
          </p:cNvSpPr>
          <p:nvPr>
            <p:ph type="title"/>
          </p:nvPr>
        </p:nvSpPr>
        <p:spPr/>
        <p:txBody>
          <a:bodyPr>
            <a:normAutofit fontScale="90000"/>
          </a:bodyPr>
          <a:lstStyle/>
          <a:p>
            <a:r>
              <a:rPr lang="en-US"/>
              <a:t>Negative Numbers</a:t>
            </a:r>
          </a:p>
        </p:txBody>
      </p:sp>
      <p:sp>
        <p:nvSpPr>
          <p:cNvPr id="3" name="Content Placeholder 2">
            <a:extLst>
              <a:ext uri="{FF2B5EF4-FFF2-40B4-BE49-F238E27FC236}">
                <a16:creationId xmlns:a16="http://schemas.microsoft.com/office/drawing/2014/main" id="{FE770640-C58F-364D-88FD-AF7967EAD936}"/>
              </a:ext>
            </a:extLst>
          </p:cNvPr>
          <p:cNvSpPr>
            <a:spLocks noGrp="1"/>
          </p:cNvSpPr>
          <p:nvPr>
            <p:ph idx="1"/>
          </p:nvPr>
        </p:nvSpPr>
        <p:spPr/>
        <p:txBody>
          <a:bodyPr/>
          <a:lstStyle/>
          <a:p>
            <a:r>
              <a:rPr lang="en-US"/>
              <a:t>Lets go back and look at the three ways to use negative numbers.</a:t>
            </a:r>
          </a:p>
          <a:p>
            <a:endParaRPr lang="en-US"/>
          </a:p>
          <a:p>
            <a:pPr marL="514350" indent="-514350">
              <a:buAutoNum type="arabicPeriod"/>
            </a:pPr>
            <a:r>
              <a:rPr lang="en-US"/>
              <a:t>Signed Magnitude  (Very stupid way)</a:t>
            </a:r>
          </a:p>
          <a:p>
            <a:pPr marL="514350" indent="-514350">
              <a:buAutoNum type="arabicPeriod"/>
            </a:pPr>
            <a:r>
              <a:rPr lang="en-US"/>
              <a:t>One’s Complement  (Still stupid)</a:t>
            </a:r>
          </a:p>
          <a:p>
            <a:pPr marL="514350" indent="-514350">
              <a:buAutoNum type="arabicPeriod"/>
            </a:pPr>
            <a:r>
              <a:rPr lang="en-US"/>
              <a:t>Two’s Complement  (it’s okay) </a:t>
            </a:r>
          </a:p>
          <a:p>
            <a:endParaRPr lang="en-US"/>
          </a:p>
        </p:txBody>
      </p:sp>
    </p:spTree>
    <p:extLst>
      <p:ext uri="{BB962C8B-B14F-4D97-AF65-F5344CB8AC3E}">
        <p14:creationId xmlns:p14="http://schemas.microsoft.com/office/powerpoint/2010/main" val="416653743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5A28B3-D449-6E4F-B6B1-56630DEB6E74}"/>
              </a:ext>
            </a:extLst>
          </p:cNvPr>
          <p:cNvSpPr>
            <a:spLocks noGrp="1"/>
          </p:cNvSpPr>
          <p:nvPr>
            <p:ph type="title"/>
          </p:nvPr>
        </p:nvSpPr>
        <p:spPr/>
        <p:txBody>
          <a:bodyPr>
            <a:normAutofit fontScale="90000"/>
          </a:bodyPr>
          <a:lstStyle/>
          <a:p>
            <a:r>
              <a:rPr lang="en-US"/>
              <a:t>Signed Magnitude </a:t>
            </a:r>
          </a:p>
        </p:txBody>
      </p:sp>
      <p:sp>
        <p:nvSpPr>
          <p:cNvPr id="6" name="Content Placeholder 5">
            <a:extLst>
              <a:ext uri="{FF2B5EF4-FFF2-40B4-BE49-F238E27FC236}">
                <a16:creationId xmlns:a16="http://schemas.microsoft.com/office/drawing/2014/main" id="{01606DF2-AD01-6848-8B34-381F87256C8E}"/>
              </a:ext>
            </a:extLst>
          </p:cNvPr>
          <p:cNvSpPr>
            <a:spLocks noGrp="1"/>
          </p:cNvSpPr>
          <p:nvPr>
            <p:ph idx="1"/>
          </p:nvPr>
        </p:nvSpPr>
        <p:spPr/>
        <p:txBody>
          <a:bodyPr/>
          <a:lstStyle/>
          <a:p>
            <a:r>
              <a:rPr lang="en-US"/>
              <a:t>Signed Magnitude is the simplest method. But it doesn’t work. </a:t>
            </a:r>
          </a:p>
          <a:p>
            <a:r>
              <a:rPr lang="en-US"/>
              <a:t>It takes the most significant bit (which is always the one on the left) and it says:</a:t>
            </a:r>
          </a:p>
          <a:p>
            <a:endParaRPr lang="en-US"/>
          </a:p>
          <a:p>
            <a:r>
              <a:rPr lang="en-US"/>
              <a:t>“If the bit on the left is 0 then everything else is positive. If the bit on the left is a 1, then everything else is negative”</a:t>
            </a:r>
          </a:p>
          <a:p>
            <a:endParaRPr lang="en-US"/>
          </a:p>
          <a:p>
            <a:r>
              <a:rPr lang="en-US"/>
              <a:t>So </a:t>
            </a:r>
          </a:p>
        </p:txBody>
      </p:sp>
      <p:graphicFrame>
        <p:nvGraphicFramePr>
          <p:cNvPr id="7" name="Table 6">
            <a:extLst>
              <a:ext uri="{FF2B5EF4-FFF2-40B4-BE49-F238E27FC236}">
                <a16:creationId xmlns:a16="http://schemas.microsoft.com/office/drawing/2014/main" id="{3699553D-5E2F-F844-B86F-C3F98755C51F}"/>
              </a:ext>
            </a:extLst>
          </p:cNvPr>
          <p:cNvGraphicFramePr>
            <a:graphicFrameLocks noGrp="1"/>
          </p:cNvGraphicFramePr>
          <p:nvPr/>
        </p:nvGraphicFramePr>
        <p:xfrm>
          <a:off x="1016000" y="3412066"/>
          <a:ext cx="10481733" cy="1737360"/>
        </p:xfrm>
        <a:graphic>
          <a:graphicData uri="http://schemas.openxmlformats.org/drawingml/2006/table">
            <a:tbl>
              <a:tblPr firstRow="1" bandRow="1">
                <a:tableStyleId>{5C22544A-7EE6-4342-B048-85BDC9FD1C3A}</a:tableStyleId>
              </a:tblPr>
              <a:tblGrid>
                <a:gridCol w="636693">
                  <a:extLst>
                    <a:ext uri="{9D8B030D-6E8A-4147-A177-3AD203B41FA5}">
                      <a16:colId xmlns:a16="http://schemas.microsoft.com/office/drawing/2014/main" val="609278208"/>
                    </a:ext>
                  </a:extLst>
                </a:gridCol>
                <a:gridCol w="636693">
                  <a:extLst>
                    <a:ext uri="{9D8B030D-6E8A-4147-A177-3AD203B41FA5}">
                      <a16:colId xmlns:a16="http://schemas.microsoft.com/office/drawing/2014/main" val="1321329518"/>
                    </a:ext>
                  </a:extLst>
                </a:gridCol>
                <a:gridCol w="636693">
                  <a:extLst>
                    <a:ext uri="{9D8B030D-6E8A-4147-A177-3AD203B41FA5}">
                      <a16:colId xmlns:a16="http://schemas.microsoft.com/office/drawing/2014/main" val="1313572729"/>
                    </a:ext>
                  </a:extLst>
                </a:gridCol>
                <a:gridCol w="636693">
                  <a:extLst>
                    <a:ext uri="{9D8B030D-6E8A-4147-A177-3AD203B41FA5}">
                      <a16:colId xmlns:a16="http://schemas.microsoft.com/office/drawing/2014/main" val="3314293408"/>
                    </a:ext>
                  </a:extLst>
                </a:gridCol>
                <a:gridCol w="7934961">
                  <a:extLst>
                    <a:ext uri="{9D8B030D-6E8A-4147-A177-3AD203B41FA5}">
                      <a16:colId xmlns:a16="http://schemas.microsoft.com/office/drawing/2014/main" val="2233353907"/>
                    </a:ext>
                  </a:extLst>
                </a:gridCol>
              </a:tblGrid>
              <a:tr h="370840">
                <a:tc>
                  <a:txBody>
                    <a:bodyPr/>
                    <a:lstStyle/>
                    <a:p>
                      <a:r>
                        <a:rPr lang="en-US" sz="3200"/>
                        <a:t>0</a:t>
                      </a:r>
                    </a:p>
                  </a:txBody>
                  <a:tcPr/>
                </a:tc>
                <a:tc>
                  <a:txBody>
                    <a:bodyPr/>
                    <a:lstStyle/>
                    <a:p>
                      <a:r>
                        <a:rPr lang="en-US" sz="3200"/>
                        <a:t>0</a:t>
                      </a:r>
                    </a:p>
                  </a:txBody>
                  <a:tcPr/>
                </a:tc>
                <a:tc>
                  <a:txBody>
                    <a:bodyPr/>
                    <a:lstStyle/>
                    <a:p>
                      <a:r>
                        <a:rPr lang="en-US" sz="3200"/>
                        <a:t>1</a:t>
                      </a:r>
                    </a:p>
                  </a:txBody>
                  <a:tcPr/>
                </a:tc>
                <a:tc>
                  <a:txBody>
                    <a:bodyPr/>
                    <a:lstStyle/>
                    <a:p>
                      <a:r>
                        <a:rPr lang="en-US" sz="3200"/>
                        <a:t>1</a:t>
                      </a:r>
                    </a:p>
                  </a:txBody>
                  <a:tcPr/>
                </a:tc>
                <a:tc>
                  <a:txBody>
                    <a:bodyPr/>
                    <a:lstStyle/>
                    <a:p>
                      <a:r>
                        <a:rPr lang="en-US" sz="3200"/>
                        <a:t>Standard Binary  positive 3</a:t>
                      </a:r>
                    </a:p>
                  </a:txBody>
                  <a:tcPr/>
                </a:tc>
                <a:extLst>
                  <a:ext uri="{0D108BD9-81ED-4DB2-BD59-A6C34878D82A}">
                    <a16:rowId xmlns:a16="http://schemas.microsoft.com/office/drawing/2014/main" val="3593213869"/>
                  </a:ext>
                </a:extLst>
              </a:tr>
              <a:tr h="370840">
                <a:tc>
                  <a:txBody>
                    <a:bodyPr/>
                    <a:lstStyle/>
                    <a:p>
                      <a:r>
                        <a:rPr lang="en-US" sz="3200">
                          <a:solidFill>
                            <a:srgbClr val="FF0000"/>
                          </a:solidFill>
                        </a:rPr>
                        <a:t>0</a:t>
                      </a:r>
                    </a:p>
                  </a:txBody>
                  <a:tcPr/>
                </a:tc>
                <a:tc>
                  <a:txBody>
                    <a:bodyPr/>
                    <a:lstStyle/>
                    <a:p>
                      <a:r>
                        <a:rPr lang="en-US" sz="3200"/>
                        <a:t>0</a:t>
                      </a:r>
                    </a:p>
                  </a:txBody>
                  <a:tcPr/>
                </a:tc>
                <a:tc>
                  <a:txBody>
                    <a:bodyPr/>
                    <a:lstStyle/>
                    <a:p>
                      <a:r>
                        <a:rPr lang="en-US" sz="3200"/>
                        <a:t>1</a:t>
                      </a:r>
                    </a:p>
                  </a:txBody>
                  <a:tcPr/>
                </a:tc>
                <a:tc>
                  <a:txBody>
                    <a:bodyPr/>
                    <a:lstStyle/>
                    <a:p>
                      <a:r>
                        <a:rPr lang="en-US" sz="3200"/>
                        <a:t>1</a:t>
                      </a:r>
                    </a:p>
                  </a:txBody>
                  <a:tcPr/>
                </a:tc>
                <a:tc>
                  <a:txBody>
                    <a:bodyPr/>
                    <a:lstStyle/>
                    <a:p>
                      <a:r>
                        <a:rPr lang="en-US" sz="3200"/>
                        <a:t>Signed Magnitude positive 3 </a:t>
                      </a:r>
                    </a:p>
                  </a:txBody>
                  <a:tcPr/>
                </a:tc>
                <a:extLst>
                  <a:ext uri="{0D108BD9-81ED-4DB2-BD59-A6C34878D82A}">
                    <a16:rowId xmlns:a16="http://schemas.microsoft.com/office/drawing/2014/main" val="2243047645"/>
                  </a:ext>
                </a:extLst>
              </a:tr>
              <a:tr h="370840">
                <a:tc>
                  <a:txBody>
                    <a:bodyPr/>
                    <a:lstStyle/>
                    <a:p>
                      <a:r>
                        <a:rPr lang="en-US" sz="3200">
                          <a:solidFill>
                            <a:srgbClr val="FF0000"/>
                          </a:solidFill>
                        </a:rPr>
                        <a:t>1</a:t>
                      </a:r>
                    </a:p>
                  </a:txBody>
                  <a:tcPr/>
                </a:tc>
                <a:tc>
                  <a:txBody>
                    <a:bodyPr/>
                    <a:lstStyle/>
                    <a:p>
                      <a:r>
                        <a:rPr lang="en-US" sz="3200"/>
                        <a:t>0</a:t>
                      </a:r>
                    </a:p>
                  </a:txBody>
                  <a:tcPr/>
                </a:tc>
                <a:tc>
                  <a:txBody>
                    <a:bodyPr/>
                    <a:lstStyle/>
                    <a:p>
                      <a:r>
                        <a:rPr lang="en-US" sz="3200"/>
                        <a:t>1</a:t>
                      </a:r>
                    </a:p>
                  </a:txBody>
                  <a:tcPr/>
                </a:tc>
                <a:tc>
                  <a:txBody>
                    <a:bodyPr/>
                    <a:lstStyle/>
                    <a:p>
                      <a:r>
                        <a:rPr lang="en-US" sz="3200"/>
                        <a:t>1</a:t>
                      </a:r>
                    </a:p>
                  </a:txBody>
                  <a:tcPr/>
                </a:tc>
                <a:tc>
                  <a:txBody>
                    <a:bodyPr/>
                    <a:lstStyle/>
                    <a:p>
                      <a:r>
                        <a:rPr lang="en-US" sz="3200"/>
                        <a:t>Signed Magnitude negative 3 </a:t>
                      </a:r>
                    </a:p>
                  </a:txBody>
                  <a:tcPr/>
                </a:tc>
                <a:extLst>
                  <a:ext uri="{0D108BD9-81ED-4DB2-BD59-A6C34878D82A}">
                    <a16:rowId xmlns:a16="http://schemas.microsoft.com/office/drawing/2014/main" val="1297770315"/>
                  </a:ext>
                </a:extLst>
              </a:tr>
            </a:tbl>
          </a:graphicData>
        </a:graphic>
      </p:graphicFrame>
    </p:spTree>
    <p:extLst>
      <p:ext uri="{BB962C8B-B14F-4D97-AF65-F5344CB8AC3E}">
        <p14:creationId xmlns:p14="http://schemas.microsoft.com/office/powerpoint/2010/main" val="166128802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112248-82C8-5447-94EF-97B22442D15D}"/>
              </a:ext>
            </a:extLst>
          </p:cNvPr>
          <p:cNvSpPr>
            <a:spLocks noGrp="1"/>
          </p:cNvSpPr>
          <p:nvPr>
            <p:ph type="title"/>
          </p:nvPr>
        </p:nvSpPr>
        <p:spPr/>
        <p:txBody>
          <a:bodyPr>
            <a:normAutofit fontScale="90000"/>
          </a:bodyPr>
          <a:lstStyle/>
          <a:p>
            <a:r>
              <a:rPr lang="en-US"/>
              <a:t>So why is Signed Magnitude stupid?</a:t>
            </a:r>
          </a:p>
        </p:txBody>
      </p:sp>
      <p:sp>
        <p:nvSpPr>
          <p:cNvPr id="3" name="Content Placeholder 2">
            <a:extLst>
              <a:ext uri="{FF2B5EF4-FFF2-40B4-BE49-F238E27FC236}">
                <a16:creationId xmlns:a16="http://schemas.microsoft.com/office/drawing/2014/main" id="{C9613CA4-0D4E-E441-AC3E-12ADD92D0751}"/>
              </a:ext>
            </a:extLst>
          </p:cNvPr>
          <p:cNvSpPr>
            <a:spLocks noGrp="1"/>
          </p:cNvSpPr>
          <p:nvPr>
            <p:ph idx="1"/>
          </p:nvPr>
        </p:nvSpPr>
        <p:spPr/>
        <p:txBody>
          <a:bodyPr/>
          <a:lstStyle/>
          <a:p>
            <a:r>
              <a:rPr lang="en-US"/>
              <a:t>So in Signed Magnitude, </a:t>
            </a:r>
          </a:p>
          <a:p>
            <a:r>
              <a:rPr lang="en-US"/>
              <a:t>Positive 3 = 0011 </a:t>
            </a:r>
          </a:p>
          <a:p>
            <a:r>
              <a:rPr lang="en-US"/>
              <a:t>Negative 3 = 1011 </a:t>
            </a:r>
          </a:p>
          <a:p>
            <a:endParaRPr lang="en-US"/>
          </a:p>
          <a:p>
            <a:r>
              <a:rPr lang="en-US"/>
              <a:t>So lets add positive 3 with negative 3. </a:t>
            </a:r>
          </a:p>
          <a:p>
            <a:r>
              <a:rPr lang="en-US"/>
              <a:t>Our answer should be neutral 0 </a:t>
            </a:r>
          </a:p>
          <a:p>
            <a:endParaRPr lang="en-US"/>
          </a:p>
        </p:txBody>
      </p:sp>
      <p:pic>
        <p:nvPicPr>
          <p:cNvPr id="4" name="Amar 2020-04-04 12.10.15">
            <a:hlinkClick r:id="" action="ppaction://media"/>
            <a:extLst>
              <a:ext uri="{FF2B5EF4-FFF2-40B4-BE49-F238E27FC236}">
                <a16:creationId xmlns:a16="http://schemas.microsoft.com/office/drawing/2014/main" id="{DD931D97-DCFF-0841-8098-31FE3E27F53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8721725" y="0"/>
            <a:ext cx="3317875" cy="6858000"/>
          </a:xfrm>
          <a:prstGeom prst="rect">
            <a:avLst/>
          </a:prstGeom>
        </p:spPr>
      </p:pic>
    </p:spTree>
    <p:extLst>
      <p:ext uri="{BB962C8B-B14F-4D97-AF65-F5344CB8AC3E}">
        <p14:creationId xmlns:p14="http://schemas.microsoft.com/office/powerpoint/2010/main" val="1734604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483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Question:</a:t>
            </a:r>
          </a:p>
        </p:txBody>
      </p:sp>
      <p:sp>
        <p:nvSpPr>
          <p:cNvPr id="3" name="Content Placeholder 2"/>
          <p:cNvSpPr>
            <a:spLocks noGrp="1"/>
          </p:cNvSpPr>
          <p:nvPr>
            <p:ph idx="1"/>
          </p:nvPr>
        </p:nvSpPr>
        <p:spPr/>
        <p:txBody>
          <a:bodyPr/>
          <a:lstStyle/>
          <a:p>
            <a:r>
              <a:rPr lang="en-US"/>
              <a:t>A computer’s number system is a base 2 number system – why?</a:t>
            </a:r>
          </a:p>
          <a:p>
            <a:endParaRPr lang="en-US"/>
          </a:p>
          <a:p>
            <a:endParaRPr lang="en-US"/>
          </a:p>
          <a:p>
            <a:r>
              <a:rPr lang="en-US"/>
              <a:t>A computer uses only two numbers:</a:t>
            </a:r>
          </a:p>
          <a:p>
            <a:endParaRPr lang="en-US"/>
          </a:p>
          <a:p>
            <a:r>
              <a:rPr lang="en-US"/>
              <a:t>0 and 1 – this number system is called binary </a:t>
            </a:r>
          </a:p>
        </p:txBody>
      </p:sp>
    </p:spTree>
    <p:extLst>
      <p:ext uri="{BB962C8B-B14F-4D97-AF65-F5344CB8AC3E}">
        <p14:creationId xmlns:p14="http://schemas.microsoft.com/office/powerpoint/2010/main" val="353638786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F8EECF-5229-294E-9DB9-E8513C9F8AB3}"/>
              </a:ext>
            </a:extLst>
          </p:cNvPr>
          <p:cNvSpPr>
            <a:spLocks noGrp="1"/>
          </p:cNvSpPr>
          <p:nvPr>
            <p:ph type="title"/>
          </p:nvPr>
        </p:nvSpPr>
        <p:spPr/>
        <p:txBody>
          <a:bodyPr>
            <a:normAutofit fontScale="90000"/>
          </a:bodyPr>
          <a:lstStyle/>
          <a:p>
            <a:r>
              <a:rPr lang="en-US"/>
              <a:t>That’s why signed magnitude is stupid</a:t>
            </a:r>
          </a:p>
        </p:txBody>
      </p:sp>
      <p:sp>
        <p:nvSpPr>
          <p:cNvPr id="3" name="Content Placeholder 2">
            <a:extLst>
              <a:ext uri="{FF2B5EF4-FFF2-40B4-BE49-F238E27FC236}">
                <a16:creationId xmlns:a16="http://schemas.microsoft.com/office/drawing/2014/main" id="{16881C57-5933-C147-BFDC-8F043B16B7F7}"/>
              </a:ext>
            </a:extLst>
          </p:cNvPr>
          <p:cNvSpPr>
            <a:spLocks noGrp="1"/>
          </p:cNvSpPr>
          <p:nvPr>
            <p:ph idx="1"/>
          </p:nvPr>
        </p:nvSpPr>
        <p:spPr/>
        <p:txBody>
          <a:bodyPr/>
          <a:lstStyle/>
          <a:p>
            <a:r>
              <a:rPr lang="en-US"/>
              <a:t>Because it doesn’t work! </a:t>
            </a:r>
          </a:p>
          <a:p>
            <a:r>
              <a:rPr lang="en-US"/>
              <a:t>It’s a simple idea:</a:t>
            </a:r>
            <a:br>
              <a:rPr lang="en-US"/>
            </a:br>
            <a:br>
              <a:rPr lang="en-US"/>
            </a:br>
            <a:r>
              <a:rPr lang="en-US"/>
              <a:t>The bit on the left is your signed bit </a:t>
            </a:r>
          </a:p>
          <a:p>
            <a:r>
              <a:rPr lang="en-US"/>
              <a:t>0 = positive </a:t>
            </a:r>
          </a:p>
          <a:p>
            <a:r>
              <a:rPr lang="en-US"/>
              <a:t>1 = negative </a:t>
            </a:r>
          </a:p>
          <a:p>
            <a:endParaRPr lang="en-US"/>
          </a:p>
          <a:p>
            <a:r>
              <a:rPr lang="en-US"/>
              <a:t>But when you add numbers together it fails.</a:t>
            </a:r>
          </a:p>
          <a:p>
            <a:r>
              <a:rPr lang="en-US"/>
              <a:t>AND have a look at the table. </a:t>
            </a:r>
          </a:p>
          <a:p>
            <a:r>
              <a:rPr lang="en-US"/>
              <a:t>There are two 0’s. Positive 0 (0000) and negative 0 (1000)</a:t>
            </a:r>
          </a:p>
          <a:p>
            <a:endParaRPr lang="en-US"/>
          </a:p>
          <a:p>
            <a:endParaRPr lang="en-US"/>
          </a:p>
        </p:txBody>
      </p:sp>
      <p:graphicFrame>
        <p:nvGraphicFramePr>
          <p:cNvPr id="4" name="Content Placeholder 4">
            <a:extLst>
              <a:ext uri="{FF2B5EF4-FFF2-40B4-BE49-F238E27FC236}">
                <a16:creationId xmlns:a16="http://schemas.microsoft.com/office/drawing/2014/main" id="{31E26D9C-DC5C-D84B-B8F0-C8E3DD405347}"/>
              </a:ext>
            </a:extLst>
          </p:cNvPr>
          <p:cNvGraphicFramePr>
            <a:graphicFrameLocks/>
          </p:cNvGraphicFramePr>
          <p:nvPr/>
        </p:nvGraphicFramePr>
        <p:xfrm>
          <a:off x="9448800" y="0"/>
          <a:ext cx="2743199" cy="6858000"/>
        </p:xfrm>
        <a:graphic>
          <a:graphicData uri="http://schemas.openxmlformats.org/drawingml/2006/table">
            <a:tbl>
              <a:tblPr firstRow="1" bandRow="1">
                <a:tableStyleId>{8799B23B-EC83-4686-B30A-512413B5E67A}</a:tableStyleId>
              </a:tblPr>
              <a:tblGrid>
                <a:gridCol w="1336431">
                  <a:extLst>
                    <a:ext uri="{9D8B030D-6E8A-4147-A177-3AD203B41FA5}">
                      <a16:colId xmlns:a16="http://schemas.microsoft.com/office/drawing/2014/main" val="20000"/>
                    </a:ext>
                  </a:extLst>
                </a:gridCol>
                <a:gridCol w="1406768">
                  <a:extLst>
                    <a:ext uri="{9D8B030D-6E8A-4147-A177-3AD203B41FA5}">
                      <a16:colId xmlns:a16="http://schemas.microsoft.com/office/drawing/2014/main" val="20001"/>
                    </a:ext>
                  </a:extLst>
                </a:gridCol>
              </a:tblGrid>
              <a:tr h="364589">
                <a:tc>
                  <a:txBody>
                    <a:bodyPr/>
                    <a:lstStyle/>
                    <a:p>
                      <a:pPr algn="ctr"/>
                      <a:r>
                        <a:rPr lang="en-US" sz="1800" b="1">
                          <a:solidFill>
                            <a:schemeClr val="bg1"/>
                          </a:solidFill>
                          <a:latin typeface="Avenir Book"/>
                          <a:cs typeface="Avenir Book"/>
                        </a:rPr>
                        <a:t>Binary </a:t>
                      </a:r>
                    </a:p>
                  </a:txBody>
                  <a:tcPr/>
                </a:tc>
                <a:tc>
                  <a:txBody>
                    <a:bodyPr/>
                    <a:lstStyle/>
                    <a:p>
                      <a:pPr algn="ctr"/>
                      <a:r>
                        <a:rPr lang="en-US" sz="1800" b="1">
                          <a:solidFill>
                            <a:schemeClr val="bg1"/>
                          </a:solidFill>
                          <a:latin typeface="Avenir Book"/>
                          <a:cs typeface="Avenir Book"/>
                        </a:rPr>
                        <a:t>Signed Magnitude</a:t>
                      </a:r>
                    </a:p>
                  </a:txBody>
                  <a:tcPr/>
                </a:tc>
                <a:extLst>
                  <a:ext uri="{0D108BD9-81ED-4DB2-BD59-A6C34878D82A}">
                    <a16:rowId xmlns:a16="http://schemas.microsoft.com/office/drawing/2014/main" val="10000"/>
                  </a:ext>
                </a:extLst>
              </a:tr>
              <a:tr h="364589">
                <a:tc>
                  <a:txBody>
                    <a:bodyPr/>
                    <a:lstStyle/>
                    <a:p>
                      <a:pPr algn="ctr"/>
                      <a:r>
                        <a:rPr lang="en-US" sz="1800" b="1">
                          <a:solidFill>
                            <a:schemeClr val="bg1"/>
                          </a:solidFill>
                          <a:latin typeface="Avenir Book"/>
                          <a:cs typeface="Avenir Book"/>
                        </a:rPr>
                        <a:t>Base 2</a:t>
                      </a:r>
                    </a:p>
                  </a:txBody>
                  <a:tcPr/>
                </a:tc>
                <a:tc>
                  <a:txBody>
                    <a:bodyPr/>
                    <a:lstStyle/>
                    <a:p>
                      <a:pPr algn="ctr"/>
                      <a:r>
                        <a:rPr lang="en-US" sz="1800" b="1">
                          <a:solidFill>
                            <a:schemeClr val="bg1"/>
                          </a:solidFill>
                          <a:latin typeface="Avenir Book"/>
                          <a:cs typeface="Avenir Book"/>
                        </a:rPr>
                        <a:t>Base 10 </a:t>
                      </a:r>
                    </a:p>
                  </a:txBody>
                  <a:tcPr/>
                </a:tc>
                <a:extLst>
                  <a:ext uri="{0D108BD9-81ED-4DB2-BD59-A6C34878D82A}">
                    <a16:rowId xmlns:a16="http://schemas.microsoft.com/office/drawing/2014/main" val="10001"/>
                  </a:ext>
                </a:extLst>
              </a:tr>
              <a:tr h="364589">
                <a:tc>
                  <a:txBody>
                    <a:bodyPr/>
                    <a:lstStyle/>
                    <a:p>
                      <a:pPr algn="ctr"/>
                      <a:r>
                        <a:rPr lang="en-US" sz="1800">
                          <a:solidFill>
                            <a:schemeClr val="accent4">
                              <a:lumMod val="60000"/>
                              <a:lumOff val="40000"/>
                            </a:schemeClr>
                          </a:solidFill>
                          <a:latin typeface="Avenir Book"/>
                          <a:cs typeface="Avenir Book"/>
                        </a:rPr>
                        <a:t>0000</a:t>
                      </a:r>
                    </a:p>
                  </a:txBody>
                  <a:tcPr/>
                </a:tc>
                <a:tc>
                  <a:txBody>
                    <a:bodyPr/>
                    <a:lstStyle/>
                    <a:p>
                      <a:pPr algn="ctr"/>
                      <a:r>
                        <a:rPr lang="en-US" sz="1800">
                          <a:solidFill>
                            <a:schemeClr val="accent4">
                              <a:lumMod val="60000"/>
                              <a:lumOff val="40000"/>
                            </a:schemeClr>
                          </a:solidFill>
                          <a:latin typeface="Avenir Book"/>
                          <a:cs typeface="Avenir Book"/>
                        </a:rPr>
                        <a:t>0</a:t>
                      </a:r>
                    </a:p>
                  </a:txBody>
                  <a:tcPr/>
                </a:tc>
                <a:extLst>
                  <a:ext uri="{0D108BD9-81ED-4DB2-BD59-A6C34878D82A}">
                    <a16:rowId xmlns:a16="http://schemas.microsoft.com/office/drawing/2014/main" val="10002"/>
                  </a:ext>
                </a:extLst>
              </a:tr>
              <a:tr h="364589">
                <a:tc>
                  <a:txBody>
                    <a:bodyPr/>
                    <a:lstStyle/>
                    <a:p>
                      <a:pPr algn="ctr"/>
                      <a:r>
                        <a:rPr lang="en-US" sz="1800">
                          <a:solidFill>
                            <a:schemeClr val="bg1"/>
                          </a:solidFill>
                          <a:latin typeface="Avenir Book"/>
                          <a:cs typeface="Avenir Book"/>
                        </a:rPr>
                        <a:t>0001</a:t>
                      </a:r>
                    </a:p>
                  </a:txBody>
                  <a:tcPr/>
                </a:tc>
                <a:tc>
                  <a:txBody>
                    <a:bodyPr/>
                    <a:lstStyle/>
                    <a:p>
                      <a:pPr algn="ctr"/>
                      <a:r>
                        <a:rPr lang="en-US" sz="1800">
                          <a:solidFill>
                            <a:schemeClr val="bg1"/>
                          </a:solidFill>
                          <a:latin typeface="Avenir Book"/>
                          <a:cs typeface="Avenir Book"/>
                        </a:rPr>
                        <a:t>1</a:t>
                      </a:r>
                    </a:p>
                  </a:txBody>
                  <a:tcPr/>
                </a:tc>
                <a:extLst>
                  <a:ext uri="{0D108BD9-81ED-4DB2-BD59-A6C34878D82A}">
                    <a16:rowId xmlns:a16="http://schemas.microsoft.com/office/drawing/2014/main" val="10003"/>
                  </a:ext>
                </a:extLst>
              </a:tr>
              <a:tr h="364589">
                <a:tc>
                  <a:txBody>
                    <a:bodyPr/>
                    <a:lstStyle/>
                    <a:p>
                      <a:pPr algn="ctr"/>
                      <a:r>
                        <a:rPr lang="en-US" sz="1800">
                          <a:solidFill>
                            <a:schemeClr val="bg1"/>
                          </a:solidFill>
                          <a:latin typeface="Avenir Book"/>
                          <a:cs typeface="Avenir Book"/>
                        </a:rPr>
                        <a:t>0010</a:t>
                      </a:r>
                    </a:p>
                  </a:txBody>
                  <a:tcPr/>
                </a:tc>
                <a:tc>
                  <a:txBody>
                    <a:bodyPr/>
                    <a:lstStyle/>
                    <a:p>
                      <a:pPr algn="ctr"/>
                      <a:r>
                        <a:rPr lang="en-US" sz="1800">
                          <a:solidFill>
                            <a:schemeClr val="bg1"/>
                          </a:solidFill>
                          <a:latin typeface="Avenir Book"/>
                          <a:cs typeface="Avenir Book"/>
                        </a:rPr>
                        <a:t>2</a:t>
                      </a:r>
                    </a:p>
                  </a:txBody>
                  <a:tcPr/>
                </a:tc>
                <a:extLst>
                  <a:ext uri="{0D108BD9-81ED-4DB2-BD59-A6C34878D82A}">
                    <a16:rowId xmlns:a16="http://schemas.microsoft.com/office/drawing/2014/main" val="10004"/>
                  </a:ext>
                </a:extLst>
              </a:tr>
              <a:tr h="364589">
                <a:tc>
                  <a:txBody>
                    <a:bodyPr/>
                    <a:lstStyle/>
                    <a:p>
                      <a:pPr algn="ctr"/>
                      <a:r>
                        <a:rPr lang="en-US" sz="1800">
                          <a:solidFill>
                            <a:schemeClr val="bg1"/>
                          </a:solidFill>
                          <a:latin typeface="Avenir Book"/>
                          <a:cs typeface="Avenir Book"/>
                        </a:rPr>
                        <a:t>0011</a:t>
                      </a:r>
                    </a:p>
                  </a:txBody>
                  <a:tcPr/>
                </a:tc>
                <a:tc>
                  <a:txBody>
                    <a:bodyPr/>
                    <a:lstStyle/>
                    <a:p>
                      <a:pPr algn="ctr"/>
                      <a:r>
                        <a:rPr lang="en-US" sz="1800">
                          <a:solidFill>
                            <a:schemeClr val="bg1"/>
                          </a:solidFill>
                          <a:latin typeface="Avenir Book"/>
                          <a:cs typeface="Avenir Book"/>
                        </a:rPr>
                        <a:t>3</a:t>
                      </a:r>
                    </a:p>
                  </a:txBody>
                  <a:tcPr/>
                </a:tc>
                <a:extLst>
                  <a:ext uri="{0D108BD9-81ED-4DB2-BD59-A6C34878D82A}">
                    <a16:rowId xmlns:a16="http://schemas.microsoft.com/office/drawing/2014/main" val="10005"/>
                  </a:ext>
                </a:extLst>
              </a:tr>
              <a:tr h="364589">
                <a:tc>
                  <a:txBody>
                    <a:bodyPr/>
                    <a:lstStyle/>
                    <a:p>
                      <a:pPr algn="ctr"/>
                      <a:r>
                        <a:rPr lang="en-US" sz="1800">
                          <a:solidFill>
                            <a:schemeClr val="bg1"/>
                          </a:solidFill>
                          <a:latin typeface="Avenir Book"/>
                          <a:cs typeface="Avenir Book"/>
                        </a:rPr>
                        <a:t>0100</a:t>
                      </a:r>
                    </a:p>
                  </a:txBody>
                  <a:tcPr/>
                </a:tc>
                <a:tc>
                  <a:txBody>
                    <a:bodyPr/>
                    <a:lstStyle/>
                    <a:p>
                      <a:pPr algn="ctr"/>
                      <a:r>
                        <a:rPr lang="en-US" sz="1800">
                          <a:solidFill>
                            <a:schemeClr val="bg1"/>
                          </a:solidFill>
                          <a:latin typeface="Avenir Book"/>
                          <a:cs typeface="Avenir Book"/>
                        </a:rPr>
                        <a:t>4</a:t>
                      </a:r>
                    </a:p>
                  </a:txBody>
                  <a:tcPr/>
                </a:tc>
                <a:extLst>
                  <a:ext uri="{0D108BD9-81ED-4DB2-BD59-A6C34878D82A}">
                    <a16:rowId xmlns:a16="http://schemas.microsoft.com/office/drawing/2014/main" val="10006"/>
                  </a:ext>
                </a:extLst>
              </a:tr>
              <a:tr h="364589">
                <a:tc>
                  <a:txBody>
                    <a:bodyPr/>
                    <a:lstStyle/>
                    <a:p>
                      <a:pPr algn="ctr"/>
                      <a:r>
                        <a:rPr lang="en-US" sz="1800">
                          <a:solidFill>
                            <a:schemeClr val="bg1"/>
                          </a:solidFill>
                          <a:latin typeface="Avenir Book"/>
                          <a:cs typeface="Avenir Book"/>
                        </a:rPr>
                        <a:t>0101</a:t>
                      </a:r>
                    </a:p>
                  </a:txBody>
                  <a:tcPr/>
                </a:tc>
                <a:tc>
                  <a:txBody>
                    <a:bodyPr/>
                    <a:lstStyle/>
                    <a:p>
                      <a:pPr algn="ctr"/>
                      <a:r>
                        <a:rPr lang="en-US" sz="1800">
                          <a:solidFill>
                            <a:schemeClr val="bg1"/>
                          </a:solidFill>
                          <a:latin typeface="Avenir Book"/>
                          <a:cs typeface="Avenir Book"/>
                        </a:rPr>
                        <a:t>5</a:t>
                      </a:r>
                    </a:p>
                  </a:txBody>
                  <a:tcPr/>
                </a:tc>
                <a:extLst>
                  <a:ext uri="{0D108BD9-81ED-4DB2-BD59-A6C34878D82A}">
                    <a16:rowId xmlns:a16="http://schemas.microsoft.com/office/drawing/2014/main" val="10007"/>
                  </a:ext>
                </a:extLst>
              </a:tr>
              <a:tr h="364589">
                <a:tc>
                  <a:txBody>
                    <a:bodyPr/>
                    <a:lstStyle/>
                    <a:p>
                      <a:pPr algn="ctr"/>
                      <a:r>
                        <a:rPr lang="en-US" sz="1800">
                          <a:solidFill>
                            <a:schemeClr val="bg1"/>
                          </a:solidFill>
                          <a:latin typeface="Avenir Book"/>
                          <a:cs typeface="Avenir Book"/>
                        </a:rPr>
                        <a:t>0110</a:t>
                      </a:r>
                    </a:p>
                  </a:txBody>
                  <a:tcPr/>
                </a:tc>
                <a:tc>
                  <a:txBody>
                    <a:bodyPr/>
                    <a:lstStyle/>
                    <a:p>
                      <a:pPr algn="ctr"/>
                      <a:r>
                        <a:rPr lang="en-US" sz="1800">
                          <a:solidFill>
                            <a:schemeClr val="bg1"/>
                          </a:solidFill>
                          <a:latin typeface="Avenir Book"/>
                          <a:cs typeface="Avenir Book"/>
                        </a:rPr>
                        <a:t>6</a:t>
                      </a:r>
                    </a:p>
                  </a:txBody>
                  <a:tcPr/>
                </a:tc>
                <a:extLst>
                  <a:ext uri="{0D108BD9-81ED-4DB2-BD59-A6C34878D82A}">
                    <a16:rowId xmlns:a16="http://schemas.microsoft.com/office/drawing/2014/main" val="10008"/>
                  </a:ext>
                </a:extLst>
              </a:tr>
              <a:tr h="364589">
                <a:tc>
                  <a:txBody>
                    <a:bodyPr/>
                    <a:lstStyle/>
                    <a:p>
                      <a:pPr algn="ctr"/>
                      <a:r>
                        <a:rPr lang="en-US" sz="1800">
                          <a:solidFill>
                            <a:schemeClr val="bg1"/>
                          </a:solidFill>
                          <a:latin typeface="Avenir Book"/>
                          <a:cs typeface="Avenir Book"/>
                        </a:rPr>
                        <a:t>0111</a:t>
                      </a:r>
                    </a:p>
                  </a:txBody>
                  <a:tcPr/>
                </a:tc>
                <a:tc>
                  <a:txBody>
                    <a:bodyPr/>
                    <a:lstStyle/>
                    <a:p>
                      <a:pPr algn="ctr"/>
                      <a:r>
                        <a:rPr lang="en-US" sz="1800">
                          <a:solidFill>
                            <a:schemeClr val="bg1"/>
                          </a:solidFill>
                          <a:latin typeface="Avenir Book"/>
                          <a:cs typeface="Avenir Book"/>
                        </a:rPr>
                        <a:t>7</a:t>
                      </a:r>
                    </a:p>
                  </a:txBody>
                  <a:tcPr/>
                </a:tc>
                <a:extLst>
                  <a:ext uri="{0D108BD9-81ED-4DB2-BD59-A6C34878D82A}">
                    <a16:rowId xmlns:a16="http://schemas.microsoft.com/office/drawing/2014/main" val="10009"/>
                  </a:ext>
                </a:extLst>
              </a:tr>
              <a:tr h="364589">
                <a:tc>
                  <a:txBody>
                    <a:bodyPr/>
                    <a:lstStyle/>
                    <a:p>
                      <a:pPr algn="ctr"/>
                      <a:r>
                        <a:rPr lang="en-US" sz="1800">
                          <a:solidFill>
                            <a:schemeClr val="accent4">
                              <a:lumMod val="60000"/>
                              <a:lumOff val="40000"/>
                            </a:schemeClr>
                          </a:solidFill>
                          <a:latin typeface="Avenir Book"/>
                          <a:cs typeface="Avenir Book"/>
                        </a:rPr>
                        <a:t>1000</a:t>
                      </a:r>
                    </a:p>
                  </a:txBody>
                  <a:tcPr/>
                </a:tc>
                <a:tc>
                  <a:txBody>
                    <a:bodyPr/>
                    <a:lstStyle/>
                    <a:p>
                      <a:pPr algn="ctr"/>
                      <a:r>
                        <a:rPr lang="en-US" sz="1800">
                          <a:solidFill>
                            <a:schemeClr val="accent4">
                              <a:lumMod val="60000"/>
                              <a:lumOff val="40000"/>
                            </a:schemeClr>
                          </a:solidFill>
                          <a:latin typeface="Avenir Book"/>
                          <a:cs typeface="Avenir Book"/>
                        </a:rPr>
                        <a:t>-0</a:t>
                      </a:r>
                    </a:p>
                  </a:txBody>
                  <a:tcPr/>
                </a:tc>
                <a:extLst>
                  <a:ext uri="{0D108BD9-81ED-4DB2-BD59-A6C34878D82A}">
                    <a16:rowId xmlns:a16="http://schemas.microsoft.com/office/drawing/2014/main" val="10010"/>
                  </a:ext>
                </a:extLst>
              </a:tr>
              <a:tr h="364589">
                <a:tc>
                  <a:txBody>
                    <a:bodyPr/>
                    <a:lstStyle/>
                    <a:p>
                      <a:pPr algn="ctr"/>
                      <a:r>
                        <a:rPr lang="en-US" sz="1800">
                          <a:solidFill>
                            <a:schemeClr val="bg1"/>
                          </a:solidFill>
                          <a:latin typeface="Avenir Book"/>
                          <a:cs typeface="Avenir Book"/>
                        </a:rPr>
                        <a:t>1001</a:t>
                      </a:r>
                    </a:p>
                  </a:txBody>
                  <a:tcPr/>
                </a:tc>
                <a:tc>
                  <a:txBody>
                    <a:bodyPr/>
                    <a:lstStyle/>
                    <a:p>
                      <a:pPr algn="ctr"/>
                      <a:r>
                        <a:rPr lang="en-US" sz="1800">
                          <a:solidFill>
                            <a:schemeClr val="bg1"/>
                          </a:solidFill>
                          <a:latin typeface="Avenir Book"/>
                          <a:cs typeface="Avenir Book"/>
                        </a:rPr>
                        <a:t>-1</a:t>
                      </a:r>
                    </a:p>
                  </a:txBody>
                  <a:tcPr/>
                </a:tc>
                <a:extLst>
                  <a:ext uri="{0D108BD9-81ED-4DB2-BD59-A6C34878D82A}">
                    <a16:rowId xmlns:a16="http://schemas.microsoft.com/office/drawing/2014/main" val="10011"/>
                  </a:ext>
                </a:extLst>
              </a:tr>
              <a:tr h="364589">
                <a:tc>
                  <a:txBody>
                    <a:bodyPr/>
                    <a:lstStyle/>
                    <a:p>
                      <a:pPr algn="ctr"/>
                      <a:r>
                        <a:rPr lang="en-US" sz="1800">
                          <a:solidFill>
                            <a:schemeClr val="bg1"/>
                          </a:solidFill>
                          <a:latin typeface="Avenir Book"/>
                          <a:cs typeface="Avenir Book"/>
                        </a:rPr>
                        <a:t>1010</a:t>
                      </a:r>
                    </a:p>
                  </a:txBody>
                  <a:tcPr/>
                </a:tc>
                <a:tc>
                  <a:txBody>
                    <a:bodyPr/>
                    <a:lstStyle/>
                    <a:p>
                      <a:pPr algn="ctr"/>
                      <a:r>
                        <a:rPr lang="en-US" sz="1800">
                          <a:solidFill>
                            <a:schemeClr val="bg1"/>
                          </a:solidFill>
                          <a:latin typeface="Avenir Book"/>
                          <a:cs typeface="Avenir Book"/>
                        </a:rPr>
                        <a:t>-2</a:t>
                      </a:r>
                    </a:p>
                  </a:txBody>
                  <a:tcPr/>
                </a:tc>
                <a:extLst>
                  <a:ext uri="{0D108BD9-81ED-4DB2-BD59-A6C34878D82A}">
                    <a16:rowId xmlns:a16="http://schemas.microsoft.com/office/drawing/2014/main" val="10012"/>
                  </a:ext>
                </a:extLst>
              </a:tr>
              <a:tr h="364589">
                <a:tc>
                  <a:txBody>
                    <a:bodyPr/>
                    <a:lstStyle/>
                    <a:p>
                      <a:pPr algn="ctr"/>
                      <a:r>
                        <a:rPr lang="en-US" sz="1800">
                          <a:solidFill>
                            <a:schemeClr val="bg1"/>
                          </a:solidFill>
                          <a:latin typeface="Avenir Book"/>
                          <a:cs typeface="Avenir Book"/>
                        </a:rPr>
                        <a:t>1011</a:t>
                      </a:r>
                    </a:p>
                  </a:txBody>
                  <a:tcPr/>
                </a:tc>
                <a:tc>
                  <a:txBody>
                    <a:bodyPr/>
                    <a:lstStyle/>
                    <a:p>
                      <a:pPr algn="ctr"/>
                      <a:r>
                        <a:rPr lang="en-US" sz="1800">
                          <a:solidFill>
                            <a:schemeClr val="bg1"/>
                          </a:solidFill>
                          <a:latin typeface="Avenir Book"/>
                          <a:cs typeface="Avenir Book"/>
                        </a:rPr>
                        <a:t>-3</a:t>
                      </a:r>
                    </a:p>
                  </a:txBody>
                  <a:tcPr/>
                </a:tc>
                <a:extLst>
                  <a:ext uri="{0D108BD9-81ED-4DB2-BD59-A6C34878D82A}">
                    <a16:rowId xmlns:a16="http://schemas.microsoft.com/office/drawing/2014/main" val="10013"/>
                  </a:ext>
                </a:extLst>
              </a:tr>
              <a:tr h="364589">
                <a:tc>
                  <a:txBody>
                    <a:bodyPr/>
                    <a:lstStyle/>
                    <a:p>
                      <a:pPr algn="ctr"/>
                      <a:r>
                        <a:rPr lang="en-US" sz="1800">
                          <a:solidFill>
                            <a:schemeClr val="bg1"/>
                          </a:solidFill>
                          <a:latin typeface="Avenir Book"/>
                          <a:cs typeface="Avenir Book"/>
                        </a:rPr>
                        <a:t>1100</a:t>
                      </a:r>
                    </a:p>
                  </a:txBody>
                  <a:tcPr/>
                </a:tc>
                <a:tc>
                  <a:txBody>
                    <a:bodyPr/>
                    <a:lstStyle/>
                    <a:p>
                      <a:pPr algn="ctr"/>
                      <a:r>
                        <a:rPr lang="en-US" sz="1800">
                          <a:solidFill>
                            <a:schemeClr val="bg1"/>
                          </a:solidFill>
                          <a:latin typeface="Avenir Book"/>
                          <a:cs typeface="Avenir Book"/>
                        </a:rPr>
                        <a:t>-4</a:t>
                      </a:r>
                    </a:p>
                  </a:txBody>
                  <a:tcPr/>
                </a:tc>
                <a:extLst>
                  <a:ext uri="{0D108BD9-81ED-4DB2-BD59-A6C34878D82A}">
                    <a16:rowId xmlns:a16="http://schemas.microsoft.com/office/drawing/2014/main" val="10014"/>
                  </a:ext>
                </a:extLst>
              </a:tr>
              <a:tr h="364589">
                <a:tc>
                  <a:txBody>
                    <a:bodyPr/>
                    <a:lstStyle/>
                    <a:p>
                      <a:pPr algn="ctr"/>
                      <a:r>
                        <a:rPr lang="en-US" sz="1800">
                          <a:solidFill>
                            <a:schemeClr val="bg1"/>
                          </a:solidFill>
                          <a:latin typeface="Avenir Book"/>
                          <a:cs typeface="Avenir Book"/>
                        </a:rPr>
                        <a:t>1101</a:t>
                      </a:r>
                    </a:p>
                  </a:txBody>
                  <a:tcPr/>
                </a:tc>
                <a:tc>
                  <a:txBody>
                    <a:bodyPr/>
                    <a:lstStyle/>
                    <a:p>
                      <a:pPr algn="ctr"/>
                      <a:r>
                        <a:rPr lang="en-US" sz="1800">
                          <a:solidFill>
                            <a:schemeClr val="bg1"/>
                          </a:solidFill>
                          <a:latin typeface="Avenir Book"/>
                          <a:cs typeface="Avenir Book"/>
                        </a:rPr>
                        <a:t>-5</a:t>
                      </a:r>
                    </a:p>
                  </a:txBody>
                  <a:tcPr/>
                </a:tc>
                <a:extLst>
                  <a:ext uri="{0D108BD9-81ED-4DB2-BD59-A6C34878D82A}">
                    <a16:rowId xmlns:a16="http://schemas.microsoft.com/office/drawing/2014/main" val="10015"/>
                  </a:ext>
                </a:extLst>
              </a:tr>
              <a:tr h="364589">
                <a:tc>
                  <a:txBody>
                    <a:bodyPr/>
                    <a:lstStyle/>
                    <a:p>
                      <a:pPr algn="ctr"/>
                      <a:r>
                        <a:rPr lang="en-US" sz="1800">
                          <a:solidFill>
                            <a:schemeClr val="bg1"/>
                          </a:solidFill>
                          <a:latin typeface="Avenir Book"/>
                          <a:cs typeface="Avenir Book"/>
                        </a:rPr>
                        <a:t>1110</a:t>
                      </a:r>
                    </a:p>
                  </a:txBody>
                  <a:tcPr/>
                </a:tc>
                <a:tc>
                  <a:txBody>
                    <a:bodyPr/>
                    <a:lstStyle/>
                    <a:p>
                      <a:pPr algn="ctr"/>
                      <a:r>
                        <a:rPr lang="en-US" sz="1800">
                          <a:solidFill>
                            <a:schemeClr val="bg1"/>
                          </a:solidFill>
                          <a:latin typeface="Avenir Book"/>
                          <a:cs typeface="Avenir Book"/>
                        </a:rPr>
                        <a:t>-6</a:t>
                      </a:r>
                    </a:p>
                  </a:txBody>
                  <a:tcPr/>
                </a:tc>
                <a:extLst>
                  <a:ext uri="{0D108BD9-81ED-4DB2-BD59-A6C34878D82A}">
                    <a16:rowId xmlns:a16="http://schemas.microsoft.com/office/drawing/2014/main" val="10016"/>
                  </a:ext>
                </a:extLst>
              </a:tr>
              <a:tr h="364589">
                <a:tc>
                  <a:txBody>
                    <a:bodyPr/>
                    <a:lstStyle/>
                    <a:p>
                      <a:pPr algn="ctr"/>
                      <a:r>
                        <a:rPr lang="en-US" sz="1800">
                          <a:solidFill>
                            <a:schemeClr val="bg1"/>
                          </a:solidFill>
                          <a:latin typeface="Avenir Book"/>
                          <a:cs typeface="Avenir Book"/>
                        </a:rPr>
                        <a:t>1111</a:t>
                      </a:r>
                    </a:p>
                  </a:txBody>
                  <a:tcPr/>
                </a:tc>
                <a:tc>
                  <a:txBody>
                    <a:bodyPr/>
                    <a:lstStyle/>
                    <a:p>
                      <a:pPr algn="ctr"/>
                      <a:r>
                        <a:rPr lang="en-US" sz="1800">
                          <a:solidFill>
                            <a:schemeClr val="bg1"/>
                          </a:solidFill>
                          <a:latin typeface="Avenir Book"/>
                          <a:cs typeface="Avenir Book"/>
                        </a:rPr>
                        <a:t>-7</a:t>
                      </a:r>
                    </a:p>
                  </a:txBody>
                  <a:tcPr/>
                </a:tc>
                <a:extLst>
                  <a:ext uri="{0D108BD9-81ED-4DB2-BD59-A6C34878D82A}">
                    <a16:rowId xmlns:a16="http://schemas.microsoft.com/office/drawing/2014/main" val="10017"/>
                  </a:ext>
                </a:extLst>
              </a:tr>
            </a:tbl>
          </a:graphicData>
        </a:graphic>
      </p:graphicFrame>
    </p:spTree>
    <p:extLst>
      <p:ext uri="{BB962C8B-B14F-4D97-AF65-F5344CB8AC3E}">
        <p14:creationId xmlns:p14="http://schemas.microsoft.com/office/powerpoint/2010/main" val="405737446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0A57A7-2199-084A-8993-70A503B6D381}"/>
              </a:ext>
            </a:extLst>
          </p:cNvPr>
          <p:cNvSpPr>
            <a:spLocks noGrp="1"/>
          </p:cNvSpPr>
          <p:nvPr>
            <p:ph type="title"/>
          </p:nvPr>
        </p:nvSpPr>
        <p:spPr/>
        <p:txBody>
          <a:bodyPr>
            <a:normAutofit fontScale="90000"/>
          </a:bodyPr>
          <a:lstStyle/>
          <a:p>
            <a:r>
              <a:rPr lang="en-US"/>
              <a:t>One’s Complement</a:t>
            </a:r>
          </a:p>
        </p:txBody>
      </p:sp>
      <p:sp>
        <p:nvSpPr>
          <p:cNvPr id="3" name="Content Placeholder 2">
            <a:extLst>
              <a:ext uri="{FF2B5EF4-FFF2-40B4-BE49-F238E27FC236}">
                <a16:creationId xmlns:a16="http://schemas.microsoft.com/office/drawing/2014/main" id="{25C90034-4DD8-2D4C-A312-C7167BA851A1}"/>
              </a:ext>
            </a:extLst>
          </p:cNvPr>
          <p:cNvSpPr>
            <a:spLocks noGrp="1"/>
          </p:cNvSpPr>
          <p:nvPr>
            <p:ph idx="1"/>
          </p:nvPr>
        </p:nvSpPr>
        <p:spPr/>
        <p:txBody>
          <a:bodyPr>
            <a:normAutofit fontScale="92500" lnSpcReduction="10000"/>
          </a:bodyPr>
          <a:lstStyle/>
          <a:p>
            <a:r>
              <a:rPr lang="en-US"/>
              <a:t>So another method was made, called One’s Complement.</a:t>
            </a:r>
          </a:p>
          <a:p>
            <a:r>
              <a:rPr lang="en-US"/>
              <a:t>It’s a way to find out a negative number.</a:t>
            </a:r>
          </a:p>
          <a:p>
            <a:r>
              <a:rPr lang="en-US"/>
              <a:t>You know if it’s a negative number because the sign bit (the bit on the left, if it’s a 0 then positive and if its 1 then its negative)</a:t>
            </a:r>
          </a:p>
          <a:p>
            <a:endParaRPr lang="en-US"/>
          </a:p>
          <a:p>
            <a:pPr marL="514350" indent="-514350">
              <a:buAutoNum type="alphaLcParenR"/>
            </a:pPr>
            <a:r>
              <a:rPr lang="en-US"/>
              <a:t>Find the positive</a:t>
            </a:r>
          </a:p>
          <a:p>
            <a:pPr marL="514350" indent="-514350">
              <a:buAutoNum type="alphaLcParenR"/>
            </a:pPr>
            <a:r>
              <a:rPr lang="en-US"/>
              <a:t>Flip the 0’s and 1’s  and that’s the negative version </a:t>
            </a:r>
          </a:p>
          <a:p>
            <a:pPr marL="514350" indent="-514350">
              <a:buAutoNum type="alphaLcParenR"/>
            </a:pPr>
            <a:endParaRPr lang="en-US"/>
          </a:p>
          <a:p>
            <a:r>
              <a:rPr lang="en-US"/>
              <a:t>So positive 3	= 0 0 1 1 </a:t>
            </a:r>
          </a:p>
          <a:p>
            <a:r>
              <a:rPr lang="en-US"/>
              <a:t>Flip it 		= 1 1 0 0     That’s negative 3 in one’s complement </a:t>
            </a:r>
          </a:p>
          <a:p>
            <a:endParaRPr lang="en-US"/>
          </a:p>
          <a:p>
            <a:r>
              <a:rPr lang="en-US"/>
              <a:t>Again</a:t>
            </a:r>
          </a:p>
          <a:p>
            <a:r>
              <a:rPr lang="en-US"/>
              <a:t>Positive 5 	= 0 1 0 1 </a:t>
            </a:r>
          </a:p>
          <a:p>
            <a:r>
              <a:rPr lang="en-US"/>
              <a:t>Flip it 		= 1 0 1 0  That’s negative 5 in one’s complement</a:t>
            </a:r>
          </a:p>
        </p:txBody>
      </p:sp>
    </p:spTree>
    <p:extLst>
      <p:ext uri="{BB962C8B-B14F-4D97-AF65-F5344CB8AC3E}">
        <p14:creationId xmlns:p14="http://schemas.microsoft.com/office/powerpoint/2010/main" val="406593925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77AC76-71D8-5A49-9AF0-2D36E39FF25B}"/>
              </a:ext>
            </a:extLst>
          </p:cNvPr>
          <p:cNvSpPr>
            <a:spLocks noGrp="1"/>
          </p:cNvSpPr>
          <p:nvPr>
            <p:ph type="title"/>
          </p:nvPr>
        </p:nvSpPr>
        <p:spPr/>
        <p:txBody>
          <a:bodyPr>
            <a:normAutofit fontScale="90000"/>
          </a:bodyPr>
          <a:lstStyle/>
          <a:p>
            <a:r>
              <a:rPr lang="en-US"/>
              <a:t>One’s Complement</a:t>
            </a:r>
          </a:p>
        </p:txBody>
      </p:sp>
      <p:sp>
        <p:nvSpPr>
          <p:cNvPr id="3" name="Content Placeholder 2">
            <a:extLst>
              <a:ext uri="{FF2B5EF4-FFF2-40B4-BE49-F238E27FC236}">
                <a16:creationId xmlns:a16="http://schemas.microsoft.com/office/drawing/2014/main" id="{3F4FBB4E-832B-3D45-AA3A-B32F6A885B58}"/>
              </a:ext>
            </a:extLst>
          </p:cNvPr>
          <p:cNvSpPr>
            <a:spLocks noGrp="1"/>
          </p:cNvSpPr>
          <p:nvPr>
            <p:ph idx="1"/>
          </p:nvPr>
        </p:nvSpPr>
        <p:spPr>
          <a:xfrm>
            <a:off x="0" y="630621"/>
            <a:ext cx="6976533" cy="6227379"/>
          </a:xfrm>
        </p:spPr>
        <p:txBody>
          <a:bodyPr>
            <a:normAutofit lnSpcReduction="10000"/>
          </a:bodyPr>
          <a:lstStyle/>
          <a:p>
            <a:pPr>
              <a:tabLst>
                <a:tab pos="3900488" algn="l"/>
                <a:tab pos="4262438" algn="l"/>
              </a:tabLst>
            </a:pPr>
            <a:r>
              <a:rPr lang="en-US" sz="2400"/>
              <a:t>Because lets say positive 1 	= 0 0 0 1</a:t>
            </a:r>
            <a:br>
              <a:rPr lang="en-US" sz="2400"/>
            </a:br>
            <a:r>
              <a:rPr lang="en-US" sz="2400"/>
              <a:t>Flip it to find the negative 1	= 1 1 1 0</a:t>
            </a:r>
          </a:p>
          <a:p>
            <a:pPr>
              <a:tabLst>
                <a:tab pos="3900488" algn="l"/>
                <a:tab pos="4262438" algn="l"/>
              </a:tabLst>
            </a:pPr>
            <a:endParaRPr lang="en-US" sz="2400"/>
          </a:p>
          <a:p>
            <a:pPr>
              <a:tabLst>
                <a:tab pos="3900488" algn="l"/>
                <a:tab pos="4262438" algn="l"/>
              </a:tabLst>
            </a:pPr>
            <a:r>
              <a:rPr lang="en-US" sz="2400"/>
              <a:t>So we can find -1 as one’s complement. </a:t>
            </a:r>
          </a:p>
          <a:p>
            <a:pPr>
              <a:tabLst>
                <a:tab pos="3900488" algn="l"/>
                <a:tab pos="4262438" algn="l"/>
              </a:tabLst>
            </a:pPr>
            <a:endParaRPr lang="en-US" sz="2400"/>
          </a:p>
          <a:p>
            <a:pPr>
              <a:tabLst>
                <a:tab pos="3900488" algn="l"/>
                <a:tab pos="4262438" algn="l"/>
              </a:tabLst>
            </a:pPr>
            <a:r>
              <a:rPr lang="en-US" sz="2400"/>
              <a:t>What about 0 then?</a:t>
            </a:r>
          </a:p>
          <a:p>
            <a:pPr>
              <a:tabLst>
                <a:tab pos="2085975" algn="l"/>
                <a:tab pos="3900488" algn="l"/>
                <a:tab pos="4262438" algn="l"/>
              </a:tabLst>
            </a:pPr>
            <a:r>
              <a:rPr lang="en-US" sz="2400"/>
              <a:t>Normal 0 is 	0 0 0 0</a:t>
            </a:r>
          </a:p>
          <a:p>
            <a:pPr>
              <a:tabLst>
                <a:tab pos="2032000" algn="l"/>
                <a:tab pos="3900488" algn="l"/>
                <a:tab pos="4262438" algn="l"/>
              </a:tabLst>
            </a:pPr>
            <a:r>
              <a:rPr lang="en-US" sz="2400"/>
              <a:t>Flip it and its 	 1 1 1 1		</a:t>
            </a:r>
          </a:p>
          <a:p>
            <a:pPr>
              <a:tabLst>
                <a:tab pos="3900488" algn="l"/>
                <a:tab pos="4262438" algn="l"/>
              </a:tabLst>
            </a:pPr>
            <a:endParaRPr lang="en-US" sz="2400"/>
          </a:p>
          <a:p>
            <a:pPr>
              <a:tabLst>
                <a:tab pos="3900488" algn="l"/>
                <a:tab pos="4262438" algn="l"/>
              </a:tabLst>
            </a:pPr>
            <a:r>
              <a:rPr lang="en-US" sz="2400"/>
              <a:t>0000 in one’s complement is positive 0 decimal</a:t>
            </a:r>
          </a:p>
          <a:p>
            <a:pPr>
              <a:tabLst>
                <a:tab pos="3900488" algn="l"/>
                <a:tab pos="4262438" algn="l"/>
              </a:tabLst>
            </a:pPr>
            <a:endParaRPr lang="en-US" sz="2400"/>
          </a:p>
          <a:p>
            <a:pPr>
              <a:tabLst>
                <a:tab pos="3900488" algn="l"/>
                <a:tab pos="4262438" algn="l"/>
              </a:tabLst>
            </a:pPr>
            <a:r>
              <a:rPr lang="en-US" sz="2400"/>
              <a:t>But we already have 1111 in one’s complement which is negative 0</a:t>
            </a:r>
          </a:p>
          <a:p>
            <a:pPr>
              <a:tabLst>
                <a:tab pos="3900488" algn="l"/>
                <a:tab pos="4262438" algn="l"/>
              </a:tabLst>
            </a:pPr>
            <a:endParaRPr lang="en-US" sz="2400"/>
          </a:p>
          <a:p>
            <a:pPr>
              <a:tabLst>
                <a:tab pos="3900488" algn="l"/>
                <a:tab pos="4262438" algn="l"/>
              </a:tabLst>
            </a:pPr>
            <a:r>
              <a:rPr lang="en-US" sz="2400"/>
              <a:t>We still have +0 and -0</a:t>
            </a:r>
          </a:p>
          <a:p>
            <a:endParaRPr lang="en-US" sz="2400"/>
          </a:p>
          <a:p>
            <a:endParaRPr lang="en-US" sz="2400"/>
          </a:p>
        </p:txBody>
      </p:sp>
      <p:graphicFrame>
        <p:nvGraphicFramePr>
          <p:cNvPr id="4" name="Content Placeholder 4">
            <a:extLst>
              <a:ext uri="{FF2B5EF4-FFF2-40B4-BE49-F238E27FC236}">
                <a16:creationId xmlns:a16="http://schemas.microsoft.com/office/drawing/2014/main" id="{3E6FE40C-2B32-8D47-B10B-37CA59DA9108}"/>
              </a:ext>
            </a:extLst>
          </p:cNvPr>
          <p:cNvGraphicFramePr>
            <a:graphicFrameLocks/>
          </p:cNvGraphicFramePr>
          <p:nvPr/>
        </p:nvGraphicFramePr>
        <p:xfrm>
          <a:off x="6976533" y="0"/>
          <a:ext cx="5232400" cy="6858000"/>
        </p:xfrm>
        <a:graphic>
          <a:graphicData uri="http://schemas.openxmlformats.org/drawingml/2006/table">
            <a:tbl>
              <a:tblPr firstRow="1" bandRow="1">
                <a:tableStyleId>{8799B23B-EC83-4686-B30A-512413B5E67A}</a:tableStyleId>
              </a:tblPr>
              <a:tblGrid>
                <a:gridCol w="1371600">
                  <a:extLst>
                    <a:ext uri="{9D8B030D-6E8A-4147-A177-3AD203B41FA5}">
                      <a16:colId xmlns:a16="http://schemas.microsoft.com/office/drawing/2014/main" val="20000"/>
                    </a:ext>
                  </a:extLst>
                </a:gridCol>
                <a:gridCol w="1320800">
                  <a:extLst>
                    <a:ext uri="{9D8B030D-6E8A-4147-A177-3AD203B41FA5}">
                      <a16:colId xmlns:a16="http://schemas.microsoft.com/office/drawing/2014/main" val="20001"/>
                    </a:ext>
                  </a:extLst>
                </a:gridCol>
                <a:gridCol w="1557867">
                  <a:extLst>
                    <a:ext uri="{9D8B030D-6E8A-4147-A177-3AD203B41FA5}">
                      <a16:colId xmlns:a16="http://schemas.microsoft.com/office/drawing/2014/main" val="1489790219"/>
                    </a:ext>
                  </a:extLst>
                </a:gridCol>
                <a:gridCol w="982133">
                  <a:extLst>
                    <a:ext uri="{9D8B030D-6E8A-4147-A177-3AD203B41FA5}">
                      <a16:colId xmlns:a16="http://schemas.microsoft.com/office/drawing/2014/main" val="3774439881"/>
                    </a:ext>
                  </a:extLst>
                </a:gridCol>
              </a:tblGrid>
              <a:tr h="364589">
                <a:tc>
                  <a:txBody>
                    <a:bodyPr/>
                    <a:lstStyle/>
                    <a:p>
                      <a:pPr algn="ctr"/>
                      <a:r>
                        <a:rPr lang="en-US" sz="1800" b="1">
                          <a:solidFill>
                            <a:schemeClr val="bg1"/>
                          </a:solidFill>
                          <a:latin typeface="Avenir Book"/>
                          <a:cs typeface="Avenir Book"/>
                        </a:rPr>
                        <a:t>Binary </a:t>
                      </a:r>
                    </a:p>
                  </a:txBody>
                  <a:tcPr/>
                </a:tc>
                <a:tc>
                  <a:txBody>
                    <a:bodyPr/>
                    <a:lstStyle/>
                    <a:p>
                      <a:pPr algn="ctr"/>
                      <a:r>
                        <a:rPr lang="en-US" sz="1800" b="1">
                          <a:solidFill>
                            <a:schemeClr val="bg1"/>
                          </a:solidFill>
                          <a:latin typeface="Avenir Book"/>
                          <a:cs typeface="Avenir Book"/>
                        </a:rPr>
                        <a:t>Denary</a:t>
                      </a:r>
                    </a:p>
                  </a:txBody>
                  <a:tcPr/>
                </a:tc>
                <a:tc>
                  <a:txBody>
                    <a:bodyPr/>
                    <a:lstStyle/>
                    <a:p>
                      <a:pPr algn="ctr"/>
                      <a:r>
                        <a:rPr lang="en-US" sz="1800" b="1">
                          <a:solidFill>
                            <a:schemeClr val="bg1"/>
                          </a:solidFill>
                          <a:latin typeface="Avenir Book"/>
                          <a:cs typeface="Avenir Book"/>
                        </a:rPr>
                        <a:t>Binary</a:t>
                      </a:r>
                    </a:p>
                  </a:txBody>
                  <a:tcPr/>
                </a:tc>
                <a:tc>
                  <a:txBody>
                    <a:bodyPr/>
                    <a:lstStyle/>
                    <a:p>
                      <a:pPr algn="ctr"/>
                      <a:r>
                        <a:rPr lang="en-US" sz="1800" b="1">
                          <a:solidFill>
                            <a:schemeClr val="bg1"/>
                          </a:solidFill>
                          <a:latin typeface="Avenir Book"/>
                          <a:cs typeface="Avenir Book"/>
                        </a:rPr>
                        <a:t>Denary</a:t>
                      </a:r>
                    </a:p>
                  </a:txBody>
                  <a:tcPr/>
                </a:tc>
                <a:extLst>
                  <a:ext uri="{0D108BD9-81ED-4DB2-BD59-A6C34878D82A}">
                    <a16:rowId xmlns:a16="http://schemas.microsoft.com/office/drawing/2014/main" val="10000"/>
                  </a:ext>
                </a:extLst>
              </a:tr>
              <a:tr h="364589">
                <a:tc>
                  <a:txBody>
                    <a:bodyPr/>
                    <a:lstStyle/>
                    <a:p>
                      <a:pPr algn="ctr"/>
                      <a:r>
                        <a:rPr lang="en-US" sz="1800" b="1">
                          <a:solidFill>
                            <a:schemeClr val="bg1"/>
                          </a:solidFill>
                          <a:latin typeface="Avenir Book"/>
                          <a:cs typeface="Avenir Book"/>
                        </a:rPr>
                        <a:t>Base 2</a:t>
                      </a:r>
                    </a:p>
                  </a:txBody>
                  <a:tcPr/>
                </a:tc>
                <a:tc>
                  <a:txBody>
                    <a:bodyPr/>
                    <a:lstStyle/>
                    <a:p>
                      <a:pPr algn="ctr"/>
                      <a:endParaRPr lang="en-US" sz="1800" b="1">
                        <a:solidFill>
                          <a:schemeClr val="bg1"/>
                        </a:solidFill>
                        <a:latin typeface="Avenir Book"/>
                        <a:cs typeface="Avenir Book"/>
                      </a:endParaRPr>
                    </a:p>
                  </a:txBody>
                  <a:tcPr/>
                </a:tc>
                <a:tc>
                  <a:txBody>
                    <a:bodyPr/>
                    <a:lstStyle/>
                    <a:p>
                      <a:pPr algn="ctr"/>
                      <a:r>
                        <a:rPr lang="en-US" sz="1800" b="1">
                          <a:solidFill>
                            <a:schemeClr val="bg1"/>
                          </a:solidFill>
                          <a:latin typeface="Avenir Book"/>
                          <a:cs typeface="Avenir Book"/>
                        </a:rPr>
                        <a:t>One’s Complement</a:t>
                      </a:r>
                    </a:p>
                  </a:txBody>
                  <a:tcPr/>
                </a:tc>
                <a:tc>
                  <a:txBody>
                    <a:bodyPr/>
                    <a:lstStyle/>
                    <a:p>
                      <a:pPr algn="ctr"/>
                      <a:endParaRPr lang="en-US" sz="1800" b="1">
                        <a:solidFill>
                          <a:schemeClr val="bg1"/>
                        </a:solidFill>
                        <a:latin typeface="Avenir Book"/>
                        <a:cs typeface="Avenir Book"/>
                      </a:endParaRPr>
                    </a:p>
                  </a:txBody>
                  <a:tcPr/>
                </a:tc>
                <a:extLst>
                  <a:ext uri="{0D108BD9-81ED-4DB2-BD59-A6C34878D82A}">
                    <a16:rowId xmlns:a16="http://schemas.microsoft.com/office/drawing/2014/main" val="10001"/>
                  </a:ext>
                </a:extLst>
              </a:tr>
              <a:tr h="364589">
                <a:tc>
                  <a:txBody>
                    <a:bodyPr/>
                    <a:lstStyle/>
                    <a:p>
                      <a:pPr algn="ctr"/>
                      <a:r>
                        <a:rPr lang="en-US" sz="1800">
                          <a:solidFill>
                            <a:schemeClr val="accent4">
                              <a:lumMod val="60000"/>
                              <a:lumOff val="40000"/>
                            </a:schemeClr>
                          </a:solidFill>
                          <a:latin typeface="Avenir Book"/>
                          <a:cs typeface="Avenir Book"/>
                        </a:rPr>
                        <a:t>0000</a:t>
                      </a:r>
                    </a:p>
                  </a:txBody>
                  <a:tcPr/>
                </a:tc>
                <a:tc>
                  <a:txBody>
                    <a:bodyPr/>
                    <a:lstStyle/>
                    <a:p>
                      <a:pPr algn="ctr"/>
                      <a:r>
                        <a:rPr lang="en-US" sz="1800">
                          <a:solidFill>
                            <a:schemeClr val="accent4">
                              <a:lumMod val="60000"/>
                              <a:lumOff val="40000"/>
                            </a:schemeClr>
                          </a:solidFill>
                          <a:latin typeface="Avenir Book"/>
                          <a:cs typeface="Avenir Book"/>
                        </a:rPr>
                        <a:t>0</a:t>
                      </a:r>
                    </a:p>
                  </a:txBody>
                  <a:tcPr/>
                </a:tc>
                <a:tc>
                  <a:txBody>
                    <a:bodyPr/>
                    <a:lstStyle/>
                    <a:p>
                      <a:pPr algn="ctr"/>
                      <a:r>
                        <a:rPr lang="en-US" sz="1800">
                          <a:solidFill>
                            <a:schemeClr val="accent4">
                              <a:lumMod val="60000"/>
                              <a:lumOff val="40000"/>
                            </a:schemeClr>
                          </a:solidFill>
                          <a:latin typeface="Avenir Book"/>
                          <a:cs typeface="Avenir Book"/>
                        </a:rPr>
                        <a:t>1111</a:t>
                      </a:r>
                    </a:p>
                  </a:txBody>
                  <a:tcPr/>
                </a:tc>
                <a:tc>
                  <a:txBody>
                    <a:bodyPr/>
                    <a:lstStyle/>
                    <a:p>
                      <a:pPr algn="ctr"/>
                      <a:r>
                        <a:rPr lang="en-US" sz="1800">
                          <a:solidFill>
                            <a:schemeClr val="accent4">
                              <a:lumMod val="60000"/>
                              <a:lumOff val="40000"/>
                            </a:schemeClr>
                          </a:solidFill>
                          <a:latin typeface="Avenir Book"/>
                          <a:cs typeface="Avenir Book"/>
                        </a:rPr>
                        <a:t>-0</a:t>
                      </a:r>
                    </a:p>
                  </a:txBody>
                  <a:tcPr/>
                </a:tc>
                <a:extLst>
                  <a:ext uri="{0D108BD9-81ED-4DB2-BD59-A6C34878D82A}">
                    <a16:rowId xmlns:a16="http://schemas.microsoft.com/office/drawing/2014/main" val="10002"/>
                  </a:ext>
                </a:extLst>
              </a:tr>
              <a:tr h="364589">
                <a:tc>
                  <a:txBody>
                    <a:bodyPr/>
                    <a:lstStyle/>
                    <a:p>
                      <a:pPr algn="ctr"/>
                      <a:r>
                        <a:rPr lang="en-US" sz="1800">
                          <a:solidFill>
                            <a:schemeClr val="bg1"/>
                          </a:solidFill>
                          <a:latin typeface="Avenir Book"/>
                          <a:cs typeface="Avenir Book"/>
                        </a:rPr>
                        <a:t>0001</a:t>
                      </a:r>
                    </a:p>
                  </a:txBody>
                  <a:tcPr/>
                </a:tc>
                <a:tc>
                  <a:txBody>
                    <a:bodyPr/>
                    <a:lstStyle/>
                    <a:p>
                      <a:pPr algn="ctr"/>
                      <a:r>
                        <a:rPr lang="en-US" sz="1800">
                          <a:solidFill>
                            <a:schemeClr val="bg1"/>
                          </a:solidFill>
                          <a:latin typeface="Avenir Book"/>
                          <a:cs typeface="Avenir Book"/>
                        </a:rPr>
                        <a:t>1</a:t>
                      </a:r>
                    </a:p>
                  </a:txBody>
                  <a:tcPr/>
                </a:tc>
                <a:tc>
                  <a:txBody>
                    <a:bodyPr/>
                    <a:lstStyle/>
                    <a:p>
                      <a:pPr algn="ctr"/>
                      <a:r>
                        <a:rPr lang="en-US" sz="1800">
                          <a:solidFill>
                            <a:schemeClr val="bg1"/>
                          </a:solidFill>
                          <a:latin typeface="Avenir Book"/>
                          <a:cs typeface="Avenir Book"/>
                        </a:rPr>
                        <a:t>1110</a:t>
                      </a:r>
                    </a:p>
                  </a:txBody>
                  <a:tcPr/>
                </a:tc>
                <a:tc>
                  <a:txBody>
                    <a:bodyPr/>
                    <a:lstStyle/>
                    <a:p>
                      <a:pPr algn="ctr"/>
                      <a:r>
                        <a:rPr lang="en-US" sz="1800">
                          <a:solidFill>
                            <a:schemeClr val="bg1"/>
                          </a:solidFill>
                          <a:latin typeface="Avenir Book"/>
                          <a:cs typeface="Avenir Book"/>
                        </a:rPr>
                        <a:t>-1</a:t>
                      </a:r>
                    </a:p>
                  </a:txBody>
                  <a:tcPr/>
                </a:tc>
                <a:extLst>
                  <a:ext uri="{0D108BD9-81ED-4DB2-BD59-A6C34878D82A}">
                    <a16:rowId xmlns:a16="http://schemas.microsoft.com/office/drawing/2014/main" val="10003"/>
                  </a:ext>
                </a:extLst>
              </a:tr>
              <a:tr h="364589">
                <a:tc>
                  <a:txBody>
                    <a:bodyPr/>
                    <a:lstStyle/>
                    <a:p>
                      <a:pPr algn="ctr"/>
                      <a:r>
                        <a:rPr lang="en-US" sz="1800">
                          <a:solidFill>
                            <a:schemeClr val="bg1"/>
                          </a:solidFill>
                          <a:latin typeface="Avenir Book"/>
                          <a:cs typeface="Avenir Book"/>
                        </a:rPr>
                        <a:t>0010</a:t>
                      </a:r>
                    </a:p>
                  </a:txBody>
                  <a:tcPr/>
                </a:tc>
                <a:tc>
                  <a:txBody>
                    <a:bodyPr/>
                    <a:lstStyle/>
                    <a:p>
                      <a:pPr algn="ctr"/>
                      <a:r>
                        <a:rPr lang="en-US" sz="1800">
                          <a:solidFill>
                            <a:schemeClr val="bg1"/>
                          </a:solidFill>
                          <a:latin typeface="Avenir Book"/>
                          <a:cs typeface="Avenir Book"/>
                        </a:rPr>
                        <a:t>2</a:t>
                      </a:r>
                    </a:p>
                  </a:txBody>
                  <a:tcPr/>
                </a:tc>
                <a:tc>
                  <a:txBody>
                    <a:bodyPr/>
                    <a:lstStyle/>
                    <a:p>
                      <a:pPr algn="ctr"/>
                      <a:r>
                        <a:rPr lang="en-US" sz="1800">
                          <a:solidFill>
                            <a:schemeClr val="bg1"/>
                          </a:solidFill>
                          <a:latin typeface="Avenir Book"/>
                          <a:cs typeface="Avenir Book"/>
                        </a:rPr>
                        <a:t>1101</a:t>
                      </a:r>
                    </a:p>
                  </a:txBody>
                  <a:tcPr/>
                </a:tc>
                <a:tc>
                  <a:txBody>
                    <a:bodyPr/>
                    <a:lstStyle/>
                    <a:p>
                      <a:pPr algn="ctr"/>
                      <a:r>
                        <a:rPr lang="en-US" sz="1800">
                          <a:solidFill>
                            <a:schemeClr val="bg1"/>
                          </a:solidFill>
                          <a:latin typeface="Avenir Book"/>
                          <a:cs typeface="Avenir Book"/>
                        </a:rPr>
                        <a:t>-2</a:t>
                      </a:r>
                    </a:p>
                  </a:txBody>
                  <a:tcPr/>
                </a:tc>
                <a:extLst>
                  <a:ext uri="{0D108BD9-81ED-4DB2-BD59-A6C34878D82A}">
                    <a16:rowId xmlns:a16="http://schemas.microsoft.com/office/drawing/2014/main" val="10004"/>
                  </a:ext>
                </a:extLst>
              </a:tr>
              <a:tr h="364589">
                <a:tc>
                  <a:txBody>
                    <a:bodyPr/>
                    <a:lstStyle/>
                    <a:p>
                      <a:pPr algn="ctr"/>
                      <a:r>
                        <a:rPr lang="en-US" sz="1800">
                          <a:solidFill>
                            <a:schemeClr val="bg1"/>
                          </a:solidFill>
                          <a:latin typeface="Avenir Book"/>
                          <a:cs typeface="Avenir Book"/>
                        </a:rPr>
                        <a:t>0011</a:t>
                      </a:r>
                    </a:p>
                  </a:txBody>
                  <a:tcPr/>
                </a:tc>
                <a:tc>
                  <a:txBody>
                    <a:bodyPr/>
                    <a:lstStyle/>
                    <a:p>
                      <a:pPr algn="ctr"/>
                      <a:r>
                        <a:rPr lang="en-US" sz="1800">
                          <a:solidFill>
                            <a:schemeClr val="bg1"/>
                          </a:solidFill>
                          <a:latin typeface="Avenir Book"/>
                          <a:cs typeface="Avenir Book"/>
                        </a:rPr>
                        <a:t>3</a:t>
                      </a:r>
                    </a:p>
                  </a:txBody>
                  <a:tcPr/>
                </a:tc>
                <a:tc>
                  <a:txBody>
                    <a:bodyPr/>
                    <a:lstStyle/>
                    <a:p>
                      <a:pPr algn="ctr"/>
                      <a:r>
                        <a:rPr lang="en-US" sz="1800">
                          <a:solidFill>
                            <a:schemeClr val="bg1"/>
                          </a:solidFill>
                          <a:latin typeface="Avenir Book"/>
                          <a:cs typeface="Avenir Book"/>
                        </a:rPr>
                        <a:t>1100</a:t>
                      </a:r>
                    </a:p>
                  </a:txBody>
                  <a:tcPr/>
                </a:tc>
                <a:tc>
                  <a:txBody>
                    <a:bodyPr/>
                    <a:lstStyle/>
                    <a:p>
                      <a:pPr algn="ctr"/>
                      <a:r>
                        <a:rPr lang="en-US" sz="1800">
                          <a:solidFill>
                            <a:schemeClr val="bg1"/>
                          </a:solidFill>
                          <a:latin typeface="Avenir Book"/>
                          <a:cs typeface="Avenir Book"/>
                        </a:rPr>
                        <a:t>-3</a:t>
                      </a:r>
                    </a:p>
                  </a:txBody>
                  <a:tcPr/>
                </a:tc>
                <a:extLst>
                  <a:ext uri="{0D108BD9-81ED-4DB2-BD59-A6C34878D82A}">
                    <a16:rowId xmlns:a16="http://schemas.microsoft.com/office/drawing/2014/main" val="10005"/>
                  </a:ext>
                </a:extLst>
              </a:tr>
              <a:tr h="364589">
                <a:tc>
                  <a:txBody>
                    <a:bodyPr/>
                    <a:lstStyle/>
                    <a:p>
                      <a:pPr algn="ctr"/>
                      <a:r>
                        <a:rPr lang="en-US" sz="1800">
                          <a:solidFill>
                            <a:schemeClr val="bg1"/>
                          </a:solidFill>
                          <a:latin typeface="Avenir Book"/>
                          <a:cs typeface="Avenir Book"/>
                        </a:rPr>
                        <a:t>0100</a:t>
                      </a:r>
                    </a:p>
                  </a:txBody>
                  <a:tcPr/>
                </a:tc>
                <a:tc>
                  <a:txBody>
                    <a:bodyPr/>
                    <a:lstStyle/>
                    <a:p>
                      <a:pPr algn="ctr"/>
                      <a:r>
                        <a:rPr lang="en-US" sz="1800">
                          <a:solidFill>
                            <a:schemeClr val="bg1"/>
                          </a:solidFill>
                          <a:latin typeface="Avenir Book"/>
                          <a:cs typeface="Avenir Book"/>
                        </a:rPr>
                        <a:t>4</a:t>
                      </a:r>
                    </a:p>
                  </a:txBody>
                  <a:tcPr/>
                </a:tc>
                <a:tc>
                  <a:txBody>
                    <a:bodyPr/>
                    <a:lstStyle/>
                    <a:p>
                      <a:pPr algn="ctr"/>
                      <a:r>
                        <a:rPr lang="en-US" sz="1800">
                          <a:solidFill>
                            <a:schemeClr val="bg1"/>
                          </a:solidFill>
                          <a:latin typeface="Avenir Book"/>
                          <a:cs typeface="Avenir Book"/>
                        </a:rPr>
                        <a:t>1011</a:t>
                      </a:r>
                    </a:p>
                  </a:txBody>
                  <a:tcPr/>
                </a:tc>
                <a:tc>
                  <a:txBody>
                    <a:bodyPr/>
                    <a:lstStyle/>
                    <a:p>
                      <a:pPr algn="ctr"/>
                      <a:r>
                        <a:rPr lang="en-US" sz="1800">
                          <a:solidFill>
                            <a:schemeClr val="bg1"/>
                          </a:solidFill>
                          <a:latin typeface="Avenir Book"/>
                          <a:cs typeface="Avenir Book"/>
                        </a:rPr>
                        <a:t>-4</a:t>
                      </a:r>
                    </a:p>
                  </a:txBody>
                  <a:tcPr/>
                </a:tc>
                <a:extLst>
                  <a:ext uri="{0D108BD9-81ED-4DB2-BD59-A6C34878D82A}">
                    <a16:rowId xmlns:a16="http://schemas.microsoft.com/office/drawing/2014/main" val="10006"/>
                  </a:ext>
                </a:extLst>
              </a:tr>
              <a:tr h="364589">
                <a:tc>
                  <a:txBody>
                    <a:bodyPr/>
                    <a:lstStyle/>
                    <a:p>
                      <a:pPr algn="ctr"/>
                      <a:r>
                        <a:rPr lang="en-US" sz="1800">
                          <a:solidFill>
                            <a:schemeClr val="bg1"/>
                          </a:solidFill>
                          <a:latin typeface="Avenir Book"/>
                          <a:cs typeface="Avenir Book"/>
                        </a:rPr>
                        <a:t>0101</a:t>
                      </a:r>
                    </a:p>
                  </a:txBody>
                  <a:tcPr/>
                </a:tc>
                <a:tc>
                  <a:txBody>
                    <a:bodyPr/>
                    <a:lstStyle/>
                    <a:p>
                      <a:pPr algn="ctr"/>
                      <a:r>
                        <a:rPr lang="en-US" sz="1800">
                          <a:solidFill>
                            <a:schemeClr val="bg1"/>
                          </a:solidFill>
                          <a:latin typeface="Avenir Book"/>
                          <a:cs typeface="Avenir Book"/>
                        </a:rPr>
                        <a:t>5</a:t>
                      </a:r>
                    </a:p>
                  </a:txBody>
                  <a:tcPr/>
                </a:tc>
                <a:tc>
                  <a:txBody>
                    <a:bodyPr/>
                    <a:lstStyle/>
                    <a:p>
                      <a:pPr algn="ctr"/>
                      <a:r>
                        <a:rPr lang="en-US" sz="1800">
                          <a:solidFill>
                            <a:schemeClr val="bg1"/>
                          </a:solidFill>
                          <a:latin typeface="Avenir Book"/>
                          <a:cs typeface="Avenir Book"/>
                        </a:rPr>
                        <a:t>1010</a:t>
                      </a:r>
                    </a:p>
                  </a:txBody>
                  <a:tcPr/>
                </a:tc>
                <a:tc>
                  <a:txBody>
                    <a:bodyPr/>
                    <a:lstStyle/>
                    <a:p>
                      <a:pPr algn="ctr"/>
                      <a:r>
                        <a:rPr lang="en-US" sz="1800">
                          <a:solidFill>
                            <a:schemeClr val="bg1"/>
                          </a:solidFill>
                          <a:latin typeface="Avenir Book"/>
                          <a:cs typeface="Avenir Book"/>
                        </a:rPr>
                        <a:t>-5</a:t>
                      </a:r>
                    </a:p>
                  </a:txBody>
                  <a:tcPr/>
                </a:tc>
                <a:extLst>
                  <a:ext uri="{0D108BD9-81ED-4DB2-BD59-A6C34878D82A}">
                    <a16:rowId xmlns:a16="http://schemas.microsoft.com/office/drawing/2014/main" val="10007"/>
                  </a:ext>
                </a:extLst>
              </a:tr>
              <a:tr h="364589">
                <a:tc>
                  <a:txBody>
                    <a:bodyPr/>
                    <a:lstStyle/>
                    <a:p>
                      <a:pPr algn="ctr"/>
                      <a:r>
                        <a:rPr lang="en-US" sz="1800">
                          <a:solidFill>
                            <a:schemeClr val="bg1"/>
                          </a:solidFill>
                          <a:latin typeface="Avenir Book"/>
                          <a:cs typeface="Avenir Book"/>
                        </a:rPr>
                        <a:t>0110</a:t>
                      </a:r>
                    </a:p>
                  </a:txBody>
                  <a:tcPr/>
                </a:tc>
                <a:tc>
                  <a:txBody>
                    <a:bodyPr/>
                    <a:lstStyle/>
                    <a:p>
                      <a:pPr algn="ctr"/>
                      <a:r>
                        <a:rPr lang="en-US" sz="1800">
                          <a:solidFill>
                            <a:schemeClr val="bg1"/>
                          </a:solidFill>
                          <a:latin typeface="Avenir Book"/>
                          <a:cs typeface="Avenir Book"/>
                        </a:rPr>
                        <a:t>6</a:t>
                      </a:r>
                    </a:p>
                  </a:txBody>
                  <a:tcPr/>
                </a:tc>
                <a:tc>
                  <a:txBody>
                    <a:bodyPr/>
                    <a:lstStyle/>
                    <a:p>
                      <a:pPr algn="ctr"/>
                      <a:r>
                        <a:rPr lang="en-US" sz="1800">
                          <a:solidFill>
                            <a:schemeClr val="bg1"/>
                          </a:solidFill>
                          <a:latin typeface="Avenir Book"/>
                          <a:cs typeface="Avenir Book"/>
                        </a:rPr>
                        <a:t>1001</a:t>
                      </a:r>
                    </a:p>
                  </a:txBody>
                  <a:tcPr/>
                </a:tc>
                <a:tc>
                  <a:txBody>
                    <a:bodyPr/>
                    <a:lstStyle/>
                    <a:p>
                      <a:pPr algn="ctr"/>
                      <a:r>
                        <a:rPr lang="en-US" sz="1800">
                          <a:solidFill>
                            <a:schemeClr val="bg1"/>
                          </a:solidFill>
                          <a:latin typeface="Avenir Book"/>
                          <a:cs typeface="Avenir Book"/>
                        </a:rPr>
                        <a:t>-6</a:t>
                      </a:r>
                    </a:p>
                  </a:txBody>
                  <a:tcPr/>
                </a:tc>
                <a:extLst>
                  <a:ext uri="{0D108BD9-81ED-4DB2-BD59-A6C34878D82A}">
                    <a16:rowId xmlns:a16="http://schemas.microsoft.com/office/drawing/2014/main" val="10008"/>
                  </a:ext>
                </a:extLst>
              </a:tr>
              <a:tr h="364589">
                <a:tc>
                  <a:txBody>
                    <a:bodyPr/>
                    <a:lstStyle/>
                    <a:p>
                      <a:pPr algn="ctr"/>
                      <a:r>
                        <a:rPr lang="en-US" sz="1800">
                          <a:solidFill>
                            <a:schemeClr val="bg1"/>
                          </a:solidFill>
                          <a:latin typeface="Avenir Book"/>
                          <a:cs typeface="Avenir Book"/>
                        </a:rPr>
                        <a:t>0111</a:t>
                      </a:r>
                    </a:p>
                  </a:txBody>
                  <a:tcPr/>
                </a:tc>
                <a:tc>
                  <a:txBody>
                    <a:bodyPr/>
                    <a:lstStyle/>
                    <a:p>
                      <a:pPr algn="ctr"/>
                      <a:r>
                        <a:rPr lang="en-US" sz="1800">
                          <a:solidFill>
                            <a:schemeClr val="bg1"/>
                          </a:solidFill>
                          <a:latin typeface="Avenir Book"/>
                          <a:cs typeface="Avenir Book"/>
                        </a:rPr>
                        <a:t>7</a:t>
                      </a:r>
                    </a:p>
                  </a:txBody>
                  <a:tcPr/>
                </a:tc>
                <a:tc>
                  <a:txBody>
                    <a:bodyPr/>
                    <a:lstStyle/>
                    <a:p>
                      <a:pPr algn="ctr"/>
                      <a:r>
                        <a:rPr lang="en-US" sz="1800">
                          <a:solidFill>
                            <a:schemeClr val="bg1"/>
                          </a:solidFill>
                          <a:latin typeface="Avenir Book"/>
                          <a:cs typeface="Avenir Book"/>
                        </a:rPr>
                        <a:t>1000</a:t>
                      </a:r>
                    </a:p>
                  </a:txBody>
                  <a:tcPr/>
                </a:tc>
                <a:tc>
                  <a:txBody>
                    <a:bodyPr/>
                    <a:lstStyle/>
                    <a:p>
                      <a:pPr algn="ctr"/>
                      <a:r>
                        <a:rPr lang="en-US" sz="1800">
                          <a:solidFill>
                            <a:schemeClr val="bg1"/>
                          </a:solidFill>
                          <a:latin typeface="Avenir Book"/>
                          <a:cs typeface="Avenir Book"/>
                        </a:rPr>
                        <a:t>-7</a:t>
                      </a:r>
                    </a:p>
                  </a:txBody>
                  <a:tcPr/>
                </a:tc>
                <a:extLst>
                  <a:ext uri="{0D108BD9-81ED-4DB2-BD59-A6C34878D82A}">
                    <a16:rowId xmlns:a16="http://schemas.microsoft.com/office/drawing/2014/main" val="10009"/>
                  </a:ext>
                </a:extLst>
              </a:tr>
              <a:tr h="364589">
                <a:tc>
                  <a:txBody>
                    <a:bodyPr/>
                    <a:lstStyle/>
                    <a:p>
                      <a:pPr algn="ctr"/>
                      <a:r>
                        <a:rPr lang="en-US" sz="1800">
                          <a:solidFill>
                            <a:schemeClr val="bg1"/>
                          </a:solidFill>
                          <a:latin typeface="Avenir Book"/>
                          <a:cs typeface="Avenir Book"/>
                        </a:rPr>
                        <a:t>1000</a:t>
                      </a:r>
                    </a:p>
                  </a:txBody>
                  <a:tcPr/>
                </a:tc>
                <a:tc>
                  <a:txBody>
                    <a:bodyPr/>
                    <a:lstStyle/>
                    <a:p>
                      <a:pPr algn="ctr"/>
                      <a:r>
                        <a:rPr lang="en-US" sz="1800">
                          <a:solidFill>
                            <a:schemeClr val="bg1"/>
                          </a:solidFill>
                          <a:latin typeface="Avenir Book"/>
                          <a:cs typeface="Avenir Book"/>
                        </a:rPr>
                        <a:t>8</a:t>
                      </a:r>
                    </a:p>
                  </a:txBody>
                  <a:tcPr/>
                </a:tc>
                <a:tc>
                  <a:txBody>
                    <a:bodyPr/>
                    <a:lstStyle/>
                    <a:p>
                      <a:pPr algn="ctr"/>
                      <a:r>
                        <a:rPr lang="en-US" sz="1800">
                          <a:solidFill>
                            <a:schemeClr val="bg1"/>
                          </a:solidFill>
                          <a:latin typeface="Avenir Book"/>
                          <a:cs typeface="Avenir Book"/>
                        </a:rPr>
                        <a:t>0111</a:t>
                      </a:r>
                    </a:p>
                  </a:txBody>
                  <a:tcPr/>
                </a:tc>
                <a:tc>
                  <a:txBody>
                    <a:bodyPr/>
                    <a:lstStyle/>
                    <a:p>
                      <a:pPr algn="ctr"/>
                      <a:r>
                        <a:rPr lang="en-US" sz="1800">
                          <a:solidFill>
                            <a:schemeClr val="bg1"/>
                          </a:solidFill>
                          <a:latin typeface="Avenir Book"/>
                          <a:cs typeface="Avenir Book"/>
                        </a:rPr>
                        <a:t>7</a:t>
                      </a:r>
                    </a:p>
                  </a:txBody>
                  <a:tcPr/>
                </a:tc>
                <a:extLst>
                  <a:ext uri="{0D108BD9-81ED-4DB2-BD59-A6C34878D82A}">
                    <a16:rowId xmlns:a16="http://schemas.microsoft.com/office/drawing/2014/main" val="10010"/>
                  </a:ext>
                </a:extLst>
              </a:tr>
              <a:tr h="364589">
                <a:tc>
                  <a:txBody>
                    <a:bodyPr/>
                    <a:lstStyle/>
                    <a:p>
                      <a:pPr algn="ctr"/>
                      <a:r>
                        <a:rPr lang="en-US" sz="1800">
                          <a:solidFill>
                            <a:schemeClr val="bg1"/>
                          </a:solidFill>
                          <a:latin typeface="Avenir Book"/>
                          <a:cs typeface="Avenir Book"/>
                        </a:rPr>
                        <a:t>1001</a:t>
                      </a:r>
                    </a:p>
                  </a:txBody>
                  <a:tcPr/>
                </a:tc>
                <a:tc>
                  <a:txBody>
                    <a:bodyPr/>
                    <a:lstStyle/>
                    <a:p>
                      <a:pPr algn="ctr"/>
                      <a:r>
                        <a:rPr lang="en-US" sz="1800">
                          <a:solidFill>
                            <a:schemeClr val="bg1"/>
                          </a:solidFill>
                          <a:latin typeface="Avenir Book"/>
                          <a:cs typeface="Avenir Book"/>
                        </a:rPr>
                        <a:t>9</a:t>
                      </a:r>
                    </a:p>
                  </a:txBody>
                  <a:tcPr/>
                </a:tc>
                <a:tc>
                  <a:txBody>
                    <a:bodyPr/>
                    <a:lstStyle/>
                    <a:p>
                      <a:pPr algn="ctr"/>
                      <a:r>
                        <a:rPr lang="en-US" sz="1800">
                          <a:solidFill>
                            <a:schemeClr val="bg1"/>
                          </a:solidFill>
                          <a:latin typeface="Avenir Book"/>
                          <a:cs typeface="Avenir Book"/>
                        </a:rPr>
                        <a:t>0110</a:t>
                      </a:r>
                    </a:p>
                  </a:txBody>
                  <a:tcPr/>
                </a:tc>
                <a:tc>
                  <a:txBody>
                    <a:bodyPr/>
                    <a:lstStyle/>
                    <a:p>
                      <a:pPr algn="ctr"/>
                      <a:r>
                        <a:rPr lang="en-US" sz="1800">
                          <a:solidFill>
                            <a:schemeClr val="bg1"/>
                          </a:solidFill>
                          <a:latin typeface="Avenir Book"/>
                          <a:cs typeface="Avenir Book"/>
                        </a:rPr>
                        <a:t>6</a:t>
                      </a:r>
                    </a:p>
                  </a:txBody>
                  <a:tcPr/>
                </a:tc>
                <a:extLst>
                  <a:ext uri="{0D108BD9-81ED-4DB2-BD59-A6C34878D82A}">
                    <a16:rowId xmlns:a16="http://schemas.microsoft.com/office/drawing/2014/main" val="10011"/>
                  </a:ext>
                </a:extLst>
              </a:tr>
              <a:tr h="364589">
                <a:tc>
                  <a:txBody>
                    <a:bodyPr/>
                    <a:lstStyle/>
                    <a:p>
                      <a:pPr algn="ctr"/>
                      <a:r>
                        <a:rPr lang="en-US" sz="1800">
                          <a:solidFill>
                            <a:schemeClr val="bg1"/>
                          </a:solidFill>
                          <a:latin typeface="Avenir Book"/>
                          <a:cs typeface="Avenir Book"/>
                        </a:rPr>
                        <a:t>1010</a:t>
                      </a:r>
                    </a:p>
                  </a:txBody>
                  <a:tcPr/>
                </a:tc>
                <a:tc>
                  <a:txBody>
                    <a:bodyPr/>
                    <a:lstStyle/>
                    <a:p>
                      <a:pPr algn="ctr"/>
                      <a:r>
                        <a:rPr lang="en-US" sz="1800">
                          <a:solidFill>
                            <a:schemeClr val="bg1"/>
                          </a:solidFill>
                          <a:latin typeface="Avenir Book"/>
                          <a:cs typeface="Avenir Book"/>
                        </a:rPr>
                        <a:t>10</a:t>
                      </a:r>
                    </a:p>
                  </a:txBody>
                  <a:tcPr/>
                </a:tc>
                <a:tc>
                  <a:txBody>
                    <a:bodyPr/>
                    <a:lstStyle/>
                    <a:p>
                      <a:pPr algn="ctr"/>
                      <a:r>
                        <a:rPr lang="en-US" sz="1800">
                          <a:solidFill>
                            <a:schemeClr val="bg1"/>
                          </a:solidFill>
                          <a:latin typeface="Avenir Book"/>
                          <a:cs typeface="Avenir Book"/>
                        </a:rPr>
                        <a:t>0101</a:t>
                      </a:r>
                    </a:p>
                  </a:txBody>
                  <a:tcPr/>
                </a:tc>
                <a:tc>
                  <a:txBody>
                    <a:bodyPr/>
                    <a:lstStyle/>
                    <a:p>
                      <a:pPr algn="ctr"/>
                      <a:r>
                        <a:rPr lang="en-US" sz="1800">
                          <a:solidFill>
                            <a:schemeClr val="bg1"/>
                          </a:solidFill>
                          <a:latin typeface="Avenir Book"/>
                          <a:cs typeface="Avenir Book"/>
                        </a:rPr>
                        <a:t>5</a:t>
                      </a:r>
                    </a:p>
                  </a:txBody>
                  <a:tcPr/>
                </a:tc>
                <a:extLst>
                  <a:ext uri="{0D108BD9-81ED-4DB2-BD59-A6C34878D82A}">
                    <a16:rowId xmlns:a16="http://schemas.microsoft.com/office/drawing/2014/main" val="10012"/>
                  </a:ext>
                </a:extLst>
              </a:tr>
              <a:tr h="364589">
                <a:tc>
                  <a:txBody>
                    <a:bodyPr/>
                    <a:lstStyle/>
                    <a:p>
                      <a:pPr algn="ctr"/>
                      <a:r>
                        <a:rPr lang="en-US" sz="1800">
                          <a:solidFill>
                            <a:schemeClr val="bg1"/>
                          </a:solidFill>
                          <a:latin typeface="Avenir Book"/>
                          <a:cs typeface="Avenir Book"/>
                        </a:rPr>
                        <a:t>1011</a:t>
                      </a:r>
                    </a:p>
                  </a:txBody>
                  <a:tcPr/>
                </a:tc>
                <a:tc>
                  <a:txBody>
                    <a:bodyPr/>
                    <a:lstStyle/>
                    <a:p>
                      <a:pPr algn="ctr"/>
                      <a:r>
                        <a:rPr lang="en-US" sz="1800">
                          <a:solidFill>
                            <a:schemeClr val="bg1"/>
                          </a:solidFill>
                          <a:latin typeface="Avenir Book"/>
                          <a:cs typeface="Avenir Book"/>
                        </a:rPr>
                        <a:t>11</a:t>
                      </a:r>
                    </a:p>
                  </a:txBody>
                  <a:tcPr/>
                </a:tc>
                <a:tc>
                  <a:txBody>
                    <a:bodyPr/>
                    <a:lstStyle/>
                    <a:p>
                      <a:pPr algn="ctr"/>
                      <a:r>
                        <a:rPr lang="en-US" sz="1800">
                          <a:solidFill>
                            <a:schemeClr val="bg1"/>
                          </a:solidFill>
                          <a:latin typeface="Avenir Book"/>
                          <a:cs typeface="Avenir Book"/>
                        </a:rPr>
                        <a:t>0100</a:t>
                      </a:r>
                    </a:p>
                  </a:txBody>
                  <a:tcPr/>
                </a:tc>
                <a:tc>
                  <a:txBody>
                    <a:bodyPr/>
                    <a:lstStyle/>
                    <a:p>
                      <a:pPr algn="ctr"/>
                      <a:r>
                        <a:rPr lang="en-US" sz="1800">
                          <a:solidFill>
                            <a:schemeClr val="bg1"/>
                          </a:solidFill>
                          <a:latin typeface="Avenir Book"/>
                          <a:cs typeface="Avenir Book"/>
                        </a:rPr>
                        <a:t>4</a:t>
                      </a:r>
                    </a:p>
                  </a:txBody>
                  <a:tcPr/>
                </a:tc>
                <a:extLst>
                  <a:ext uri="{0D108BD9-81ED-4DB2-BD59-A6C34878D82A}">
                    <a16:rowId xmlns:a16="http://schemas.microsoft.com/office/drawing/2014/main" val="10013"/>
                  </a:ext>
                </a:extLst>
              </a:tr>
              <a:tr h="364589">
                <a:tc>
                  <a:txBody>
                    <a:bodyPr/>
                    <a:lstStyle/>
                    <a:p>
                      <a:pPr algn="ctr"/>
                      <a:r>
                        <a:rPr lang="en-US" sz="1800">
                          <a:solidFill>
                            <a:schemeClr val="bg1"/>
                          </a:solidFill>
                          <a:latin typeface="Avenir Book"/>
                          <a:cs typeface="Avenir Book"/>
                        </a:rPr>
                        <a:t>1100</a:t>
                      </a:r>
                    </a:p>
                  </a:txBody>
                  <a:tcPr/>
                </a:tc>
                <a:tc>
                  <a:txBody>
                    <a:bodyPr/>
                    <a:lstStyle/>
                    <a:p>
                      <a:pPr algn="ctr"/>
                      <a:r>
                        <a:rPr lang="en-US" sz="1800">
                          <a:solidFill>
                            <a:schemeClr val="bg1"/>
                          </a:solidFill>
                          <a:latin typeface="Avenir Book"/>
                          <a:cs typeface="Avenir Book"/>
                        </a:rPr>
                        <a:t>12</a:t>
                      </a:r>
                    </a:p>
                  </a:txBody>
                  <a:tcPr/>
                </a:tc>
                <a:tc>
                  <a:txBody>
                    <a:bodyPr/>
                    <a:lstStyle/>
                    <a:p>
                      <a:pPr algn="ctr"/>
                      <a:r>
                        <a:rPr lang="en-US" sz="1800">
                          <a:solidFill>
                            <a:schemeClr val="bg1"/>
                          </a:solidFill>
                          <a:latin typeface="Avenir Book"/>
                          <a:cs typeface="Avenir Book"/>
                        </a:rPr>
                        <a:t>0011</a:t>
                      </a:r>
                    </a:p>
                  </a:txBody>
                  <a:tcPr/>
                </a:tc>
                <a:tc>
                  <a:txBody>
                    <a:bodyPr/>
                    <a:lstStyle/>
                    <a:p>
                      <a:pPr algn="ctr"/>
                      <a:r>
                        <a:rPr lang="en-US" sz="1800">
                          <a:solidFill>
                            <a:schemeClr val="bg1"/>
                          </a:solidFill>
                          <a:latin typeface="Avenir Book"/>
                          <a:cs typeface="Avenir Book"/>
                        </a:rPr>
                        <a:t>3</a:t>
                      </a:r>
                    </a:p>
                  </a:txBody>
                  <a:tcPr/>
                </a:tc>
                <a:extLst>
                  <a:ext uri="{0D108BD9-81ED-4DB2-BD59-A6C34878D82A}">
                    <a16:rowId xmlns:a16="http://schemas.microsoft.com/office/drawing/2014/main" val="10014"/>
                  </a:ext>
                </a:extLst>
              </a:tr>
              <a:tr h="364589">
                <a:tc>
                  <a:txBody>
                    <a:bodyPr/>
                    <a:lstStyle/>
                    <a:p>
                      <a:pPr algn="ctr"/>
                      <a:r>
                        <a:rPr lang="en-US" sz="1800">
                          <a:solidFill>
                            <a:schemeClr val="bg1"/>
                          </a:solidFill>
                          <a:latin typeface="Avenir Book"/>
                          <a:cs typeface="Avenir Book"/>
                        </a:rPr>
                        <a:t>1101</a:t>
                      </a:r>
                    </a:p>
                  </a:txBody>
                  <a:tcPr/>
                </a:tc>
                <a:tc>
                  <a:txBody>
                    <a:bodyPr/>
                    <a:lstStyle/>
                    <a:p>
                      <a:pPr algn="ctr"/>
                      <a:r>
                        <a:rPr lang="en-US" sz="1800">
                          <a:solidFill>
                            <a:schemeClr val="bg1"/>
                          </a:solidFill>
                          <a:latin typeface="Avenir Book"/>
                          <a:cs typeface="Avenir Book"/>
                        </a:rPr>
                        <a:t>13</a:t>
                      </a:r>
                    </a:p>
                  </a:txBody>
                  <a:tcPr/>
                </a:tc>
                <a:tc>
                  <a:txBody>
                    <a:bodyPr/>
                    <a:lstStyle/>
                    <a:p>
                      <a:pPr algn="ctr"/>
                      <a:r>
                        <a:rPr lang="en-US" sz="1800">
                          <a:solidFill>
                            <a:schemeClr val="bg1"/>
                          </a:solidFill>
                          <a:latin typeface="Avenir Book"/>
                          <a:cs typeface="Avenir Book"/>
                        </a:rPr>
                        <a:t>0010</a:t>
                      </a:r>
                    </a:p>
                  </a:txBody>
                  <a:tcPr/>
                </a:tc>
                <a:tc>
                  <a:txBody>
                    <a:bodyPr/>
                    <a:lstStyle/>
                    <a:p>
                      <a:pPr algn="ctr"/>
                      <a:r>
                        <a:rPr lang="en-US" sz="1800">
                          <a:solidFill>
                            <a:schemeClr val="bg1"/>
                          </a:solidFill>
                          <a:latin typeface="Avenir Book"/>
                          <a:cs typeface="Avenir Book"/>
                        </a:rPr>
                        <a:t>2</a:t>
                      </a:r>
                    </a:p>
                  </a:txBody>
                  <a:tcPr/>
                </a:tc>
                <a:extLst>
                  <a:ext uri="{0D108BD9-81ED-4DB2-BD59-A6C34878D82A}">
                    <a16:rowId xmlns:a16="http://schemas.microsoft.com/office/drawing/2014/main" val="10015"/>
                  </a:ext>
                </a:extLst>
              </a:tr>
              <a:tr h="364589">
                <a:tc>
                  <a:txBody>
                    <a:bodyPr/>
                    <a:lstStyle/>
                    <a:p>
                      <a:pPr algn="ctr"/>
                      <a:r>
                        <a:rPr lang="en-US" sz="1800">
                          <a:solidFill>
                            <a:schemeClr val="bg1"/>
                          </a:solidFill>
                          <a:latin typeface="Avenir Book"/>
                          <a:cs typeface="Avenir Book"/>
                        </a:rPr>
                        <a:t>1110</a:t>
                      </a:r>
                    </a:p>
                  </a:txBody>
                  <a:tcPr/>
                </a:tc>
                <a:tc>
                  <a:txBody>
                    <a:bodyPr/>
                    <a:lstStyle/>
                    <a:p>
                      <a:pPr algn="ctr"/>
                      <a:r>
                        <a:rPr lang="en-US" sz="1800">
                          <a:solidFill>
                            <a:schemeClr val="bg1"/>
                          </a:solidFill>
                          <a:latin typeface="Avenir Book"/>
                          <a:cs typeface="Avenir Book"/>
                        </a:rPr>
                        <a:t>14</a:t>
                      </a:r>
                    </a:p>
                  </a:txBody>
                  <a:tcPr/>
                </a:tc>
                <a:tc>
                  <a:txBody>
                    <a:bodyPr/>
                    <a:lstStyle/>
                    <a:p>
                      <a:pPr algn="ctr"/>
                      <a:r>
                        <a:rPr lang="en-US" sz="1800">
                          <a:solidFill>
                            <a:schemeClr val="bg1"/>
                          </a:solidFill>
                          <a:latin typeface="Avenir Book"/>
                          <a:cs typeface="Avenir Book"/>
                        </a:rPr>
                        <a:t>0001</a:t>
                      </a:r>
                    </a:p>
                  </a:txBody>
                  <a:tcPr/>
                </a:tc>
                <a:tc>
                  <a:txBody>
                    <a:bodyPr/>
                    <a:lstStyle/>
                    <a:p>
                      <a:pPr algn="ctr"/>
                      <a:r>
                        <a:rPr lang="en-US" sz="1800">
                          <a:solidFill>
                            <a:schemeClr val="bg1"/>
                          </a:solidFill>
                          <a:latin typeface="Avenir Book"/>
                          <a:cs typeface="Avenir Book"/>
                        </a:rPr>
                        <a:t>1</a:t>
                      </a:r>
                    </a:p>
                  </a:txBody>
                  <a:tcPr/>
                </a:tc>
                <a:extLst>
                  <a:ext uri="{0D108BD9-81ED-4DB2-BD59-A6C34878D82A}">
                    <a16:rowId xmlns:a16="http://schemas.microsoft.com/office/drawing/2014/main" val="10016"/>
                  </a:ext>
                </a:extLst>
              </a:tr>
              <a:tr h="364589">
                <a:tc>
                  <a:txBody>
                    <a:bodyPr/>
                    <a:lstStyle/>
                    <a:p>
                      <a:pPr algn="ctr"/>
                      <a:r>
                        <a:rPr lang="en-US" sz="1800">
                          <a:solidFill>
                            <a:schemeClr val="accent4">
                              <a:lumMod val="60000"/>
                              <a:lumOff val="40000"/>
                            </a:schemeClr>
                          </a:solidFill>
                          <a:latin typeface="Avenir Book"/>
                          <a:cs typeface="Avenir Book"/>
                        </a:rPr>
                        <a:t>1111</a:t>
                      </a:r>
                    </a:p>
                  </a:txBody>
                  <a:tcPr/>
                </a:tc>
                <a:tc>
                  <a:txBody>
                    <a:bodyPr/>
                    <a:lstStyle/>
                    <a:p>
                      <a:pPr algn="ctr"/>
                      <a:r>
                        <a:rPr lang="en-US" sz="1800">
                          <a:solidFill>
                            <a:schemeClr val="accent4">
                              <a:lumMod val="60000"/>
                              <a:lumOff val="40000"/>
                            </a:schemeClr>
                          </a:solidFill>
                          <a:latin typeface="Avenir Book"/>
                          <a:cs typeface="Avenir Book"/>
                        </a:rPr>
                        <a:t>15</a:t>
                      </a:r>
                    </a:p>
                  </a:txBody>
                  <a:tcPr/>
                </a:tc>
                <a:tc>
                  <a:txBody>
                    <a:bodyPr/>
                    <a:lstStyle/>
                    <a:p>
                      <a:pPr algn="ctr"/>
                      <a:r>
                        <a:rPr lang="en-US" sz="1800">
                          <a:solidFill>
                            <a:schemeClr val="accent4">
                              <a:lumMod val="60000"/>
                              <a:lumOff val="40000"/>
                            </a:schemeClr>
                          </a:solidFill>
                          <a:latin typeface="Avenir Book"/>
                          <a:cs typeface="Avenir Book"/>
                        </a:rPr>
                        <a:t>0000</a:t>
                      </a:r>
                    </a:p>
                  </a:txBody>
                  <a:tcPr/>
                </a:tc>
                <a:tc>
                  <a:txBody>
                    <a:bodyPr/>
                    <a:lstStyle/>
                    <a:p>
                      <a:pPr algn="ctr"/>
                      <a:r>
                        <a:rPr lang="en-US" sz="1800">
                          <a:solidFill>
                            <a:schemeClr val="accent4">
                              <a:lumMod val="60000"/>
                              <a:lumOff val="40000"/>
                            </a:schemeClr>
                          </a:solidFill>
                          <a:latin typeface="Avenir Book"/>
                          <a:cs typeface="Avenir Book"/>
                        </a:rPr>
                        <a:t>0</a:t>
                      </a:r>
                    </a:p>
                  </a:txBody>
                  <a:tcPr/>
                </a:tc>
                <a:extLst>
                  <a:ext uri="{0D108BD9-81ED-4DB2-BD59-A6C34878D82A}">
                    <a16:rowId xmlns:a16="http://schemas.microsoft.com/office/drawing/2014/main" val="10017"/>
                  </a:ext>
                </a:extLst>
              </a:tr>
            </a:tbl>
          </a:graphicData>
        </a:graphic>
      </p:graphicFrame>
    </p:spTree>
    <p:extLst>
      <p:ext uri="{BB962C8B-B14F-4D97-AF65-F5344CB8AC3E}">
        <p14:creationId xmlns:p14="http://schemas.microsoft.com/office/powerpoint/2010/main" val="55044254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34F6DB-8411-5047-94B2-02FF1371F643}"/>
              </a:ext>
            </a:extLst>
          </p:cNvPr>
          <p:cNvSpPr>
            <a:spLocks noGrp="1"/>
          </p:cNvSpPr>
          <p:nvPr>
            <p:ph type="title"/>
          </p:nvPr>
        </p:nvSpPr>
        <p:spPr/>
        <p:txBody>
          <a:bodyPr>
            <a:normAutofit fontScale="90000"/>
          </a:bodyPr>
          <a:lstStyle/>
          <a:p>
            <a:r>
              <a:rPr lang="en-US"/>
              <a:t>One’s Complement </a:t>
            </a:r>
          </a:p>
        </p:txBody>
      </p:sp>
      <p:sp>
        <p:nvSpPr>
          <p:cNvPr id="3" name="Content Placeholder 2">
            <a:extLst>
              <a:ext uri="{FF2B5EF4-FFF2-40B4-BE49-F238E27FC236}">
                <a16:creationId xmlns:a16="http://schemas.microsoft.com/office/drawing/2014/main" id="{8FC9EAA7-9A8E-B84A-BD96-21DC40348114}"/>
              </a:ext>
            </a:extLst>
          </p:cNvPr>
          <p:cNvSpPr>
            <a:spLocks noGrp="1"/>
          </p:cNvSpPr>
          <p:nvPr>
            <p:ph idx="1"/>
          </p:nvPr>
        </p:nvSpPr>
        <p:spPr>
          <a:xfrm>
            <a:off x="0" y="630621"/>
            <a:ext cx="8284464" cy="6227379"/>
          </a:xfrm>
        </p:spPr>
        <p:txBody>
          <a:bodyPr/>
          <a:lstStyle/>
          <a:p>
            <a:r>
              <a:rPr lang="en-US"/>
              <a:t>Let’s do our example: positive 3 plus negative 3 to equal neutral 0</a:t>
            </a:r>
          </a:p>
          <a:p>
            <a:endParaRPr lang="en-US"/>
          </a:p>
          <a:p>
            <a:r>
              <a:rPr lang="en-US"/>
              <a:t>So no matter what we do, one’s complement is wrong</a:t>
            </a:r>
          </a:p>
          <a:p>
            <a:endParaRPr lang="en-US"/>
          </a:p>
          <a:p>
            <a:r>
              <a:rPr lang="en-US"/>
              <a:t>If we keep our answer in one’s complement it becomes negative 0. There is no such thing </a:t>
            </a:r>
          </a:p>
          <a:p>
            <a:endParaRPr lang="en-US"/>
          </a:p>
          <a:p>
            <a:r>
              <a:rPr lang="en-US"/>
              <a:t>If we switch it back to signed magnitude then its negative 7. Not even close to our answer</a:t>
            </a:r>
          </a:p>
        </p:txBody>
      </p:sp>
      <p:pic>
        <p:nvPicPr>
          <p:cNvPr id="6" name="Amar 2020-04-04 14.04.09">
            <a:hlinkClick r:id="" action="ppaction://media"/>
            <a:extLst>
              <a:ext uri="{FF2B5EF4-FFF2-40B4-BE49-F238E27FC236}">
                <a16:creationId xmlns:a16="http://schemas.microsoft.com/office/drawing/2014/main" id="{4A8CCF9F-9A30-B24D-AD33-B45C94EEB342}"/>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8284465" y="0"/>
            <a:ext cx="3907536" cy="6858000"/>
          </a:xfrm>
          <a:prstGeom prst="rect">
            <a:avLst/>
          </a:prstGeom>
        </p:spPr>
      </p:pic>
    </p:spTree>
    <p:extLst>
      <p:ext uri="{BB962C8B-B14F-4D97-AF65-F5344CB8AC3E}">
        <p14:creationId xmlns:p14="http://schemas.microsoft.com/office/powerpoint/2010/main" val="2653962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056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66DAA6-F095-A645-9482-E100E69C650A}"/>
              </a:ext>
            </a:extLst>
          </p:cNvPr>
          <p:cNvSpPr>
            <a:spLocks noGrp="1"/>
          </p:cNvSpPr>
          <p:nvPr>
            <p:ph type="title"/>
          </p:nvPr>
        </p:nvSpPr>
        <p:spPr/>
        <p:txBody>
          <a:bodyPr>
            <a:normAutofit fontScale="90000"/>
          </a:bodyPr>
          <a:lstStyle/>
          <a:p>
            <a:r>
              <a:rPr lang="en-US"/>
              <a:t>Two’s Complement</a:t>
            </a:r>
          </a:p>
        </p:txBody>
      </p:sp>
      <p:sp>
        <p:nvSpPr>
          <p:cNvPr id="3" name="Content Placeholder 2">
            <a:extLst>
              <a:ext uri="{FF2B5EF4-FFF2-40B4-BE49-F238E27FC236}">
                <a16:creationId xmlns:a16="http://schemas.microsoft.com/office/drawing/2014/main" id="{3CAFE26D-7FEB-8E46-9FFE-E96A904D5044}"/>
              </a:ext>
            </a:extLst>
          </p:cNvPr>
          <p:cNvSpPr>
            <a:spLocks noGrp="1"/>
          </p:cNvSpPr>
          <p:nvPr>
            <p:ph idx="1"/>
          </p:nvPr>
        </p:nvSpPr>
        <p:spPr/>
        <p:txBody>
          <a:bodyPr>
            <a:normAutofit fontScale="92500" lnSpcReduction="10000"/>
          </a:bodyPr>
          <a:lstStyle/>
          <a:p>
            <a:r>
              <a:rPr lang="en-US"/>
              <a:t>So another method to find negative numbers was made. </a:t>
            </a:r>
          </a:p>
          <a:p>
            <a:r>
              <a:rPr lang="en-US"/>
              <a:t>Two’s Complement </a:t>
            </a:r>
          </a:p>
          <a:p>
            <a:endParaRPr lang="en-US"/>
          </a:p>
          <a:p>
            <a:pPr marL="514350" indent="-514350">
              <a:buAutoNum type="alphaLcParenR"/>
            </a:pPr>
            <a:r>
              <a:rPr lang="en-US"/>
              <a:t>Find the positive </a:t>
            </a:r>
          </a:p>
          <a:p>
            <a:pPr marL="514350" indent="-514350">
              <a:buAutoNum type="alphaLcParenR"/>
            </a:pPr>
            <a:r>
              <a:rPr lang="en-US"/>
              <a:t>Flip the values</a:t>
            </a:r>
          </a:p>
          <a:p>
            <a:pPr marL="514350" indent="-514350">
              <a:buAutoNum type="alphaLcParenR"/>
            </a:pPr>
            <a:r>
              <a:rPr lang="en-US"/>
              <a:t>Add 0 0 0 1 </a:t>
            </a:r>
          </a:p>
          <a:p>
            <a:pPr marL="514350" indent="-514350">
              <a:buAutoNum type="alphaLcParenR"/>
            </a:pPr>
            <a:endParaRPr lang="en-US"/>
          </a:p>
          <a:p>
            <a:r>
              <a:rPr lang="en-US"/>
              <a:t>Part (a) and (b) are the same as one’s complement, we are now just adding 1 </a:t>
            </a:r>
          </a:p>
          <a:p>
            <a:r>
              <a:rPr lang="en-US"/>
              <a:t>Example: </a:t>
            </a:r>
            <a:br>
              <a:rPr lang="en-US"/>
            </a:br>
            <a:r>
              <a:rPr lang="en-US"/>
              <a:t>Positive 6  	= 0 1 1 0 </a:t>
            </a:r>
          </a:p>
          <a:p>
            <a:pPr>
              <a:tabLst>
                <a:tab pos="1685925" algn="l"/>
              </a:tabLst>
            </a:pPr>
            <a:r>
              <a:rPr lang="en-US"/>
              <a:t>Flip it 		= 1 0 0 1</a:t>
            </a:r>
          </a:p>
          <a:p>
            <a:pPr>
              <a:tabLst>
                <a:tab pos="1685925" algn="l"/>
              </a:tabLst>
            </a:pPr>
            <a:r>
              <a:rPr lang="en-US"/>
              <a:t>Add 0001  		= 0 0 0 1 </a:t>
            </a:r>
          </a:p>
          <a:p>
            <a:pPr>
              <a:tabLst>
                <a:tab pos="1685925" algn="l"/>
              </a:tabLst>
            </a:pPr>
            <a:r>
              <a:rPr lang="en-US"/>
              <a:t>Answer 		= 1 0 1 0	</a:t>
            </a:r>
          </a:p>
          <a:p>
            <a:pPr>
              <a:tabLst>
                <a:tab pos="1685925" algn="l"/>
              </a:tabLst>
            </a:pPr>
            <a:r>
              <a:rPr lang="en-US"/>
              <a:t>So negative 6 in two’s complement is 1 0 1 0 </a:t>
            </a:r>
          </a:p>
        </p:txBody>
      </p:sp>
    </p:spTree>
    <p:extLst>
      <p:ext uri="{BB962C8B-B14F-4D97-AF65-F5344CB8AC3E}">
        <p14:creationId xmlns:p14="http://schemas.microsoft.com/office/powerpoint/2010/main" val="9435633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71581-B605-5D4C-B20E-19431E32A10A}"/>
              </a:ext>
            </a:extLst>
          </p:cNvPr>
          <p:cNvSpPr>
            <a:spLocks noGrp="1"/>
          </p:cNvSpPr>
          <p:nvPr>
            <p:ph type="title"/>
          </p:nvPr>
        </p:nvSpPr>
        <p:spPr/>
        <p:txBody>
          <a:bodyPr>
            <a:normAutofit fontScale="90000"/>
          </a:bodyPr>
          <a:lstStyle/>
          <a:p>
            <a:r>
              <a:rPr lang="en-US"/>
              <a:t>Two complement </a:t>
            </a:r>
          </a:p>
        </p:txBody>
      </p:sp>
      <p:sp>
        <p:nvSpPr>
          <p:cNvPr id="3" name="Content Placeholder 2">
            <a:extLst>
              <a:ext uri="{FF2B5EF4-FFF2-40B4-BE49-F238E27FC236}">
                <a16:creationId xmlns:a16="http://schemas.microsoft.com/office/drawing/2014/main" id="{5D5EA0D7-9100-564B-B173-365E87FBCED2}"/>
              </a:ext>
            </a:extLst>
          </p:cNvPr>
          <p:cNvSpPr>
            <a:spLocks noGrp="1"/>
          </p:cNvSpPr>
          <p:nvPr>
            <p:ph idx="1"/>
          </p:nvPr>
        </p:nvSpPr>
        <p:spPr>
          <a:xfrm>
            <a:off x="0" y="630621"/>
            <a:ext cx="4355804" cy="6227379"/>
          </a:xfrm>
        </p:spPr>
        <p:txBody>
          <a:bodyPr/>
          <a:lstStyle/>
          <a:p>
            <a:r>
              <a:rPr lang="en-US"/>
              <a:t>So here you can see we take the original binary, flip it to get One’s complement and then add 1 to get Two’s complement. </a:t>
            </a:r>
          </a:p>
          <a:p>
            <a:endParaRPr lang="en-US"/>
          </a:p>
          <a:p>
            <a:r>
              <a:rPr lang="en-US"/>
              <a:t>We only have one 0 </a:t>
            </a:r>
          </a:p>
          <a:p>
            <a:r>
              <a:rPr lang="en-US"/>
              <a:t>Which is 1 0 0 0 0 </a:t>
            </a:r>
          </a:p>
          <a:p>
            <a:endParaRPr lang="en-US"/>
          </a:p>
          <a:p>
            <a:r>
              <a:rPr lang="en-US"/>
              <a:t>But this has an extra 1, we will deal with this soon.</a:t>
            </a:r>
          </a:p>
        </p:txBody>
      </p:sp>
      <p:graphicFrame>
        <p:nvGraphicFramePr>
          <p:cNvPr id="4" name="Content Placeholder 4">
            <a:extLst>
              <a:ext uri="{FF2B5EF4-FFF2-40B4-BE49-F238E27FC236}">
                <a16:creationId xmlns:a16="http://schemas.microsoft.com/office/drawing/2014/main" id="{4C798165-4944-134B-8B46-77D4EAA0F79E}"/>
              </a:ext>
            </a:extLst>
          </p:cNvPr>
          <p:cNvGraphicFramePr>
            <a:graphicFrameLocks/>
          </p:cNvGraphicFramePr>
          <p:nvPr/>
        </p:nvGraphicFramePr>
        <p:xfrm>
          <a:off x="4355804" y="0"/>
          <a:ext cx="7836196" cy="6858000"/>
        </p:xfrm>
        <a:graphic>
          <a:graphicData uri="http://schemas.openxmlformats.org/drawingml/2006/table">
            <a:tbl>
              <a:tblPr firstRow="1" bandRow="1">
                <a:tableStyleId>{8799B23B-EC83-4686-B30A-512413B5E67A}</a:tableStyleId>
              </a:tblPr>
              <a:tblGrid>
                <a:gridCol w="943293">
                  <a:extLst>
                    <a:ext uri="{9D8B030D-6E8A-4147-A177-3AD203B41FA5}">
                      <a16:colId xmlns:a16="http://schemas.microsoft.com/office/drawing/2014/main" val="20000"/>
                    </a:ext>
                  </a:extLst>
                </a:gridCol>
                <a:gridCol w="1480787">
                  <a:extLst>
                    <a:ext uri="{9D8B030D-6E8A-4147-A177-3AD203B41FA5}">
                      <a16:colId xmlns:a16="http://schemas.microsoft.com/office/drawing/2014/main" val="20001"/>
                    </a:ext>
                  </a:extLst>
                </a:gridCol>
                <a:gridCol w="1746570">
                  <a:extLst>
                    <a:ext uri="{9D8B030D-6E8A-4147-A177-3AD203B41FA5}">
                      <a16:colId xmlns:a16="http://schemas.microsoft.com/office/drawing/2014/main" val="1489790219"/>
                    </a:ext>
                  </a:extLst>
                </a:gridCol>
                <a:gridCol w="1101099">
                  <a:extLst>
                    <a:ext uri="{9D8B030D-6E8A-4147-A177-3AD203B41FA5}">
                      <a16:colId xmlns:a16="http://schemas.microsoft.com/office/drawing/2014/main" val="3774439881"/>
                    </a:ext>
                  </a:extLst>
                </a:gridCol>
                <a:gridCol w="1587817">
                  <a:extLst>
                    <a:ext uri="{9D8B030D-6E8A-4147-A177-3AD203B41FA5}">
                      <a16:colId xmlns:a16="http://schemas.microsoft.com/office/drawing/2014/main" val="2957117345"/>
                    </a:ext>
                  </a:extLst>
                </a:gridCol>
                <a:gridCol w="976630">
                  <a:extLst>
                    <a:ext uri="{9D8B030D-6E8A-4147-A177-3AD203B41FA5}">
                      <a16:colId xmlns:a16="http://schemas.microsoft.com/office/drawing/2014/main" val="3989432071"/>
                    </a:ext>
                  </a:extLst>
                </a:gridCol>
              </a:tblGrid>
              <a:tr h="364589">
                <a:tc>
                  <a:txBody>
                    <a:bodyPr/>
                    <a:lstStyle/>
                    <a:p>
                      <a:pPr algn="ctr"/>
                      <a:r>
                        <a:rPr lang="en-US" sz="1800" b="1">
                          <a:solidFill>
                            <a:schemeClr val="bg1"/>
                          </a:solidFill>
                          <a:latin typeface="Avenir Book"/>
                          <a:cs typeface="Avenir Book"/>
                        </a:rPr>
                        <a:t>Binary </a:t>
                      </a:r>
                    </a:p>
                  </a:txBody>
                  <a:tcPr/>
                </a:tc>
                <a:tc>
                  <a:txBody>
                    <a:bodyPr/>
                    <a:lstStyle/>
                    <a:p>
                      <a:pPr algn="ctr"/>
                      <a:r>
                        <a:rPr lang="en-US" sz="1800" b="1">
                          <a:solidFill>
                            <a:schemeClr val="bg1"/>
                          </a:solidFill>
                          <a:latin typeface="Avenir Book"/>
                          <a:cs typeface="Avenir Book"/>
                        </a:rPr>
                        <a:t>Denary</a:t>
                      </a:r>
                    </a:p>
                  </a:txBody>
                  <a:tcPr/>
                </a:tc>
                <a:tc>
                  <a:txBody>
                    <a:bodyPr/>
                    <a:lstStyle/>
                    <a:p>
                      <a:pPr algn="ctr"/>
                      <a:r>
                        <a:rPr lang="en-US" sz="1800" b="1">
                          <a:solidFill>
                            <a:schemeClr val="bg1"/>
                          </a:solidFill>
                          <a:latin typeface="Avenir Book"/>
                          <a:cs typeface="Avenir Book"/>
                        </a:rPr>
                        <a:t>Binary</a:t>
                      </a:r>
                    </a:p>
                  </a:txBody>
                  <a:tcPr/>
                </a:tc>
                <a:tc>
                  <a:txBody>
                    <a:bodyPr/>
                    <a:lstStyle/>
                    <a:p>
                      <a:pPr algn="ctr"/>
                      <a:r>
                        <a:rPr lang="en-US" sz="1800" b="1">
                          <a:solidFill>
                            <a:schemeClr val="bg1"/>
                          </a:solidFill>
                          <a:latin typeface="Avenir Book"/>
                          <a:cs typeface="Avenir Book"/>
                        </a:rPr>
                        <a:t>Denary</a:t>
                      </a:r>
                    </a:p>
                  </a:txBody>
                  <a:tcPr/>
                </a:tc>
                <a:tc>
                  <a:txBody>
                    <a:bodyPr/>
                    <a:lstStyle/>
                    <a:p>
                      <a:pPr algn="ctr"/>
                      <a:r>
                        <a:rPr lang="en-US" sz="1800" b="1">
                          <a:solidFill>
                            <a:schemeClr val="bg1"/>
                          </a:solidFill>
                          <a:latin typeface="Avenir Book"/>
                          <a:cs typeface="Avenir Book"/>
                        </a:rPr>
                        <a:t>Binary</a:t>
                      </a:r>
                    </a:p>
                  </a:txBody>
                  <a:tcPr/>
                </a:tc>
                <a:tc>
                  <a:txBody>
                    <a:bodyPr/>
                    <a:lstStyle/>
                    <a:p>
                      <a:pPr algn="ctr"/>
                      <a:r>
                        <a:rPr lang="en-US" sz="1800" b="1">
                          <a:solidFill>
                            <a:schemeClr val="bg1"/>
                          </a:solidFill>
                          <a:latin typeface="Avenir Book"/>
                          <a:cs typeface="Avenir Book"/>
                        </a:rPr>
                        <a:t>Denary</a:t>
                      </a:r>
                    </a:p>
                  </a:txBody>
                  <a:tcPr/>
                </a:tc>
                <a:extLst>
                  <a:ext uri="{0D108BD9-81ED-4DB2-BD59-A6C34878D82A}">
                    <a16:rowId xmlns:a16="http://schemas.microsoft.com/office/drawing/2014/main" val="10000"/>
                  </a:ext>
                </a:extLst>
              </a:tr>
              <a:tr h="364589">
                <a:tc>
                  <a:txBody>
                    <a:bodyPr/>
                    <a:lstStyle/>
                    <a:p>
                      <a:pPr algn="ctr"/>
                      <a:r>
                        <a:rPr lang="en-US" sz="1800" b="1">
                          <a:solidFill>
                            <a:schemeClr val="bg1"/>
                          </a:solidFill>
                          <a:latin typeface="Avenir Book"/>
                          <a:cs typeface="Avenir Book"/>
                        </a:rPr>
                        <a:t>Base 2</a:t>
                      </a:r>
                    </a:p>
                  </a:txBody>
                  <a:tcPr/>
                </a:tc>
                <a:tc>
                  <a:txBody>
                    <a:bodyPr/>
                    <a:lstStyle/>
                    <a:p>
                      <a:pPr algn="ctr"/>
                      <a:endParaRPr lang="en-US" sz="1800" b="1">
                        <a:solidFill>
                          <a:schemeClr val="bg1"/>
                        </a:solidFill>
                        <a:latin typeface="Avenir Book"/>
                        <a:cs typeface="Avenir Book"/>
                      </a:endParaRPr>
                    </a:p>
                  </a:txBody>
                  <a:tcPr/>
                </a:tc>
                <a:tc>
                  <a:txBody>
                    <a:bodyPr/>
                    <a:lstStyle/>
                    <a:p>
                      <a:pPr algn="ctr"/>
                      <a:r>
                        <a:rPr lang="en-US" sz="1800" b="1">
                          <a:solidFill>
                            <a:schemeClr val="bg1"/>
                          </a:solidFill>
                          <a:latin typeface="Avenir Book"/>
                          <a:cs typeface="Avenir Book"/>
                        </a:rPr>
                        <a:t>One’s Complement</a:t>
                      </a:r>
                    </a:p>
                  </a:txBody>
                  <a:tcPr/>
                </a:tc>
                <a:tc>
                  <a:txBody>
                    <a:bodyPr/>
                    <a:lstStyle/>
                    <a:p>
                      <a:pPr algn="ctr"/>
                      <a:endParaRPr lang="en-US" sz="1800" b="1">
                        <a:solidFill>
                          <a:schemeClr val="bg1"/>
                        </a:solidFill>
                        <a:latin typeface="Avenir Book"/>
                        <a:cs typeface="Avenir Book"/>
                      </a:endParaRPr>
                    </a:p>
                  </a:txBody>
                  <a:tcPr/>
                </a:tc>
                <a:tc>
                  <a:txBody>
                    <a:bodyPr/>
                    <a:lstStyle/>
                    <a:p>
                      <a:pPr algn="ctr"/>
                      <a:r>
                        <a:rPr lang="en-US" sz="1800" b="1">
                          <a:solidFill>
                            <a:schemeClr val="bg1"/>
                          </a:solidFill>
                          <a:latin typeface="Avenir Book"/>
                          <a:cs typeface="Avenir Book"/>
                        </a:rPr>
                        <a:t>Two’s </a:t>
                      </a:r>
                      <a:br>
                        <a:rPr lang="en-US" sz="1800" b="1">
                          <a:solidFill>
                            <a:schemeClr val="bg1"/>
                          </a:solidFill>
                          <a:latin typeface="Avenir Book"/>
                          <a:cs typeface="Avenir Book"/>
                        </a:rPr>
                      </a:br>
                      <a:r>
                        <a:rPr lang="en-US" sz="1800" b="1">
                          <a:solidFill>
                            <a:schemeClr val="bg1"/>
                          </a:solidFill>
                          <a:latin typeface="Avenir Book"/>
                          <a:cs typeface="Avenir Book"/>
                        </a:rPr>
                        <a:t>Complement</a:t>
                      </a:r>
                    </a:p>
                  </a:txBody>
                  <a:tcPr/>
                </a:tc>
                <a:tc>
                  <a:txBody>
                    <a:bodyPr/>
                    <a:lstStyle/>
                    <a:p>
                      <a:pPr algn="ctr"/>
                      <a:endParaRPr lang="en-US" sz="1800" b="1">
                        <a:solidFill>
                          <a:schemeClr val="bg1"/>
                        </a:solidFill>
                        <a:latin typeface="Avenir Book"/>
                        <a:cs typeface="Avenir Book"/>
                      </a:endParaRPr>
                    </a:p>
                  </a:txBody>
                  <a:tcPr/>
                </a:tc>
                <a:extLst>
                  <a:ext uri="{0D108BD9-81ED-4DB2-BD59-A6C34878D82A}">
                    <a16:rowId xmlns:a16="http://schemas.microsoft.com/office/drawing/2014/main" val="10001"/>
                  </a:ext>
                </a:extLst>
              </a:tr>
              <a:tr h="364589">
                <a:tc>
                  <a:txBody>
                    <a:bodyPr/>
                    <a:lstStyle/>
                    <a:p>
                      <a:pPr algn="ctr"/>
                      <a:r>
                        <a:rPr lang="en-US" sz="1800">
                          <a:solidFill>
                            <a:schemeClr val="accent4">
                              <a:lumMod val="60000"/>
                              <a:lumOff val="40000"/>
                            </a:schemeClr>
                          </a:solidFill>
                          <a:latin typeface="Avenir Book"/>
                          <a:cs typeface="Avenir Book"/>
                        </a:rPr>
                        <a:t>0000</a:t>
                      </a:r>
                    </a:p>
                  </a:txBody>
                  <a:tcPr/>
                </a:tc>
                <a:tc>
                  <a:txBody>
                    <a:bodyPr/>
                    <a:lstStyle/>
                    <a:p>
                      <a:pPr algn="ctr"/>
                      <a:r>
                        <a:rPr lang="en-US" sz="1800">
                          <a:solidFill>
                            <a:schemeClr val="accent4">
                              <a:lumMod val="60000"/>
                              <a:lumOff val="40000"/>
                            </a:schemeClr>
                          </a:solidFill>
                          <a:latin typeface="Avenir Book"/>
                          <a:cs typeface="Avenir Book"/>
                        </a:rPr>
                        <a:t>0</a:t>
                      </a:r>
                    </a:p>
                  </a:txBody>
                  <a:tcPr/>
                </a:tc>
                <a:tc>
                  <a:txBody>
                    <a:bodyPr/>
                    <a:lstStyle/>
                    <a:p>
                      <a:pPr algn="ctr"/>
                      <a:r>
                        <a:rPr lang="en-US" sz="1800">
                          <a:solidFill>
                            <a:schemeClr val="accent4">
                              <a:lumMod val="60000"/>
                              <a:lumOff val="40000"/>
                            </a:schemeClr>
                          </a:solidFill>
                          <a:latin typeface="Avenir Book"/>
                          <a:cs typeface="Avenir Book"/>
                        </a:rPr>
                        <a:t>1111</a:t>
                      </a:r>
                    </a:p>
                  </a:txBody>
                  <a:tcPr/>
                </a:tc>
                <a:tc>
                  <a:txBody>
                    <a:bodyPr/>
                    <a:lstStyle/>
                    <a:p>
                      <a:pPr algn="ctr"/>
                      <a:r>
                        <a:rPr lang="en-US" sz="1800">
                          <a:solidFill>
                            <a:schemeClr val="accent4">
                              <a:lumMod val="60000"/>
                              <a:lumOff val="40000"/>
                            </a:schemeClr>
                          </a:solidFill>
                          <a:latin typeface="Avenir Book"/>
                          <a:cs typeface="Avenir Book"/>
                        </a:rPr>
                        <a:t>-0</a:t>
                      </a:r>
                    </a:p>
                  </a:txBody>
                  <a:tcPr/>
                </a:tc>
                <a:tc>
                  <a:txBody>
                    <a:bodyPr/>
                    <a:lstStyle/>
                    <a:p>
                      <a:pPr algn="ctr"/>
                      <a:r>
                        <a:rPr lang="en-US" sz="1800">
                          <a:solidFill>
                            <a:schemeClr val="accent4">
                              <a:lumMod val="60000"/>
                              <a:lumOff val="40000"/>
                            </a:schemeClr>
                          </a:solidFill>
                          <a:latin typeface="Avenir Book"/>
                          <a:cs typeface="Avenir Book"/>
                        </a:rPr>
                        <a:t>10000</a:t>
                      </a:r>
                    </a:p>
                  </a:txBody>
                  <a:tcPr/>
                </a:tc>
                <a:tc>
                  <a:txBody>
                    <a:bodyPr/>
                    <a:lstStyle/>
                    <a:p>
                      <a:pPr algn="ctr"/>
                      <a:r>
                        <a:rPr lang="en-US" sz="1800">
                          <a:solidFill>
                            <a:schemeClr val="accent4">
                              <a:lumMod val="60000"/>
                              <a:lumOff val="40000"/>
                            </a:schemeClr>
                          </a:solidFill>
                          <a:latin typeface="Avenir Book"/>
                          <a:cs typeface="Avenir Book"/>
                        </a:rPr>
                        <a:t>0</a:t>
                      </a:r>
                    </a:p>
                  </a:txBody>
                  <a:tcPr/>
                </a:tc>
                <a:extLst>
                  <a:ext uri="{0D108BD9-81ED-4DB2-BD59-A6C34878D82A}">
                    <a16:rowId xmlns:a16="http://schemas.microsoft.com/office/drawing/2014/main" val="10002"/>
                  </a:ext>
                </a:extLst>
              </a:tr>
              <a:tr h="364589">
                <a:tc>
                  <a:txBody>
                    <a:bodyPr/>
                    <a:lstStyle/>
                    <a:p>
                      <a:pPr algn="ctr"/>
                      <a:r>
                        <a:rPr lang="en-US" sz="1800">
                          <a:solidFill>
                            <a:schemeClr val="bg1"/>
                          </a:solidFill>
                          <a:latin typeface="Avenir Book"/>
                          <a:cs typeface="Avenir Book"/>
                        </a:rPr>
                        <a:t>0001</a:t>
                      </a:r>
                    </a:p>
                  </a:txBody>
                  <a:tcPr/>
                </a:tc>
                <a:tc>
                  <a:txBody>
                    <a:bodyPr/>
                    <a:lstStyle/>
                    <a:p>
                      <a:pPr algn="ctr"/>
                      <a:r>
                        <a:rPr lang="en-US" sz="1800">
                          <a:solidFill>
                            <a:schemeClr val="bg1"/>
                          </a:solidFill>
                          <a:latin typeface="Avenir Book"/>
                          <a:cs typeface="Avenir Book"/>
                        </a:rPr>
                        <a:t>1</a:t>
                      </a:r>
                    </a:p>
                  </a:txBody>
                  <a:tcPr/>
                </a:tc>
                <a:tc>
                  <a:txBody>
                    <a:bodyPr/>
                    <a:lstStyle/>
                    <a:p>
                      <a:pPr algn="ctr"/>
                      <a:r>
                        <a:rPr lang="en-US" sz="1800">
                          <a:solidFill>
                            <a:schemeClr val="bg1"/>
                          </a:solidFill>
                          <a:latin typeface="Avenir Book"/>
                          <a:cs typeface="Avenir Book"/>
                        </a:rPr>
                        <a:t>1110</a:t>
                      </a:r>
                    </a:p>
                  </a:txBody>
                  <a:tcPr/>
                </a:tc>
                <a:tc>
                  <a:txBody>
                    <a:bodyPr/>
                    <a:lstStyle/>
                    <a:p>
                      <a:pPr algn="ctr"/>
                      <a:r>
                        <a:rPr lang="en-US" sz="1800">
                          <a:solidFill>
                            <a:schemeClr val="bg1"/>
                          </a:solidFill>
                          <a:latin typeface="Avenir Book"/>
                          <a:cs typeface="Avenir Book"/>
                        </a:rPr>
                        <a:t>-1</a:t>
                      </a:r>
                    </a:p>
                  </a:txBody>
                  <a:tcPr/>
                </a:tc>
                <a:tc>
                  <a:txBody>
                    <a:bodyPr/>
                    <a:lstStyle/>
                    <a:p>
                      <a:pPr algn="ctr"/>
                      <a:r>
                        <a:rPr lang="en-US" sz="1800">
                          <a:solidFill>
                            <a:schemeClr val="bg1"/>
                          </a:solidFill>
                          <a:latin typeface="Avenir Book"/>
                          <a:cs typeface="Avenir Book"/>
                        </a:rPr>
                        <a:t>1111</a:t>
                      </a:r>
                    </a:p>
                  </a:txBody>
                  <a:tcPr/>
                </a:tc>
                <a:tc>
                  <a:txBody>
                    <a:bodyPr/>
                    <a:lstStyle/>
                    <a:p>
                      <a:pPr algn="ctr"/>
                      <a:r>
                        <a:rPr lang="en-US" sz="1800">
                          <a:solidFill>
                            <a:schemeClr val="bg1"/>
                          </a:solidFill>
                          <a:latin typeface="Avenir Book"/>
                          <a:cs typeface="Avenir Book"/>
                        </a:rPr>
                        <a:t>-1</a:t>
                      </a:r>
                    </a:p>
                  </a:txBody>
                  <a:tcPr/>
                </a:tc>
                <a:extLst>
                  <a:ext uri="{0D108BD9-81ED-4DB2-BD59-A6C34878D82A}">
                    <a16:rowId xmlns:a16="http://schemas.microsoft.com/office/drawing/2014/main" val="10003"/>
                  </a:ext>
                </a:extLst>
              </a:tr>
              <a:tr h="364589">
                <a:tc>
                  <a:txBody>
                    <a:bodyPr/>
                    <a:lstStyle/>
                    <a:p>
                      <a:pPr algn="ctr"/>
                      <a:r>
                        <a:rPr lang="en-US" sz="1800">
                          <a:solidFill>
                            <a:schemeClr val="bg1"/>
                          </a:solidFill>
                          <a:latin typeface="Avenir Book"/>
                          <a:cs typeface="Avenir Book"/>
                        </a:rPr>
                        <a:t>0010</a:t>
                      </a:r>
                    </a:p>
                  </a:txBody>
                  <a:tcPr/>
                </a:tc>
                <a:tc>
                  <a:txBody>
                    <a:bodyPr/>
                    <a:lstStyle/>
                    <a:p>
                      <a:pPr algn="ctr"/>
                      <a:r>
                        <a:rPr lang="en-US" sz="1800">
                          <a:solidFill>
                            <a:schemeClr val="bg1"/>
                          </a:solidFill>
                          <a:latin typeface="Avenir Book"/>
                          <a:cs typeface="Avenir Book"/>
                        </a:rPr>
                        <a:t>2</a:t>
                      </a:r>
                    </a:p>
                  </a:txBody>
                  <a:tcPr/>
                </a:tc>
                <a:tc>
                  <a:txBody>
                    <a:bodyPr/>
                    <a:lstStyle/>
                    <a:p>
                      <a:pPr algn="ctr"/>
                      <a:r>
                        <a:rPr lang="en-US" sz="1800">
                          <a:solidFill>
                            <a:schemeClr val="bg1"/>
                          </a:solidFill>
                          <a:latin typeface="Avenir Book"/>
                          <a:cs typeface="Avenir Book"/>
                        </a:rPr>
                        <a:t>1101</a:t>
                      </a:r>
                    </a:p>
                  </a:txBody>
                  <a:tcPr/>
                </a:tc>
                <a:tc>
                  <a:txBody>
                    <a:bodyPr/>
                    <a:lstStyle/>
                    <a:p>
                      <a:pPr algn="ctr"/>
                      <a:r>
                        <a:rPr lang="en-US" sz="1800">
                          <a:solidFill>
                            <a:schemeClr val="bg1"/>
                          </a:solidFill>
                          <a:latin typeface="Avenir Book"/>
                          <a:cs typeface="Avenir Book"/>
                        </a:rPr>
                        <a:t>-2</a:t>
                      </a:r>
                    </a:p>
                  </a:txBody>
                  <a:tcPr/>
                </a:tc>
                <a:tc>
                  <a:txBody>
                    <a:bodyPr/>
                    <a:lstStyle/>
                    <a:p>
                      <a:pPr algn="ctr"/>
                      <a:r>
                        <a:rPr lang="en-US" sz="1800">
                          <a:solidFill>
                            <a:schemeClr val="bg1"/>
                          </a:solidFill>
                          <a:latin typeface="Avenir Book"/>
                          <a:cs typeface="Avenir Book"/>
                        </a:rPr>
                        <a:t>1110</a:t>
                      </a:r>
                    </a:p>
                  </a:txBody>
                  <a:tcPr/>
                </a:tc>
                <a:tc>
                  <a:txBody>
                    <a:bodyPr/>
                    <a:lstStyle/>
                    <a:p>
                      <a:pPr algn="ctr"/>
                      <a:r>
                        <a:rPr lang="en-US" sz="1800">
                          <a:solidFill>
                            <a:schemeClr val="bg1"/>
                          </a:solidFill>
                          <a:latin typeface="Avenir Book"/>
                          <a:cs typeface="Avenir Book"/>
                        </a:rPr>
                        <a:t>-2</a:t>
                      </a:r>
                    </a:p>
                  </a:txBody>
                  <a:tcPr/>
                </a:tc>
                <a:extLst>
                  <a:ext uri="{0D108BD9-81ED-4DB2-BD59-A6C34878D82A}">
                    <a16:rowId xmlns:a16="http://schemas.microsoft.com/office/drawing/2014/main" val="10004"/>
                  </a:ext>
                </a:extLst>
              </a:tr>
              <a:tr h="364589">
                <a:tc>
                  <a:txBody>
                    <a:bodyPr/>
                    <a:lstStyle/>
                    <a:p>
                      <a:pPr algn="ctr"/>
                      <a:r>
                        <a:rPr lang="en-US" sz="1800">
                          <a:solidFill>
                            <a:schemeClr val="bg1"/>
                          </a:solidFill>
                          <a:latin typeface="Avenir Book"/>
                          <a:cs typeface="Avenir Book"/>
                        </a:rPr>
                        <a:t>0011</a:t>
                      </a:r>
                    </a:p>
                  </a:txBody>
                  <a:tcPr/>
                </a:tc>
                <a:tc>
                  <a:txBody>
                    <a:bodyPr/>
                    <a:lstStyle/>
                    <a:p>
                      <a:pPr algn="ctr"/>
                      <a:r>
                        <a:rPr lang="en-US" sz="1800">
                          <a:solidFill>
                            <a:schemeClr val="bg1"/>
                          </a:solidFill>
                          <a:latin typeface="Avenir Book"/>
                          <a:cs typeface="Avenir Book"/>
                        </a:rPr>
                        <a:t>3</a:t>
                      </a:r>
                    </a:p>
                  </a:txBody>
                  <a:tcPr/>
                </a:tc>
                <a:tc>
                  <a:txBody>
                    <a:bodyPr/>
                    <a:lstStyle/>
                    <a:p>
                      <a:pPr algn="ctr"/>
                      <a:r>
                        <a:rPr lang="en-US" sz="1800">
                          <a:solidFill>
                            <a:schemeClr val="bg1"/>
                          </a:solidFill>
                          <a:latin typeface="Avenir Book"/>
                          <a:cs typeface="Avenir Book"/>
                        </a:rPr>
                        <a:t>1100</a:t>
                      </a:r>
                    </a:p>
                  </a:txBody>
                  <a:tcPr/>
                </a:tc>
                <a:tc>
                  <a:txBody>
                    <a:bodyPr/>
                    <a:lstStyle/>
                    <a:p>
                      <a:pPr algn="ctr"/>
                      <a:r>
                        <a:rPr lang="en-US" sz="1800">
                          <a:solidFill>
                            <a:schemeClr val="bg1"/>
                          </a:solidFill>
                          <a:latin typeface="Avenir Book"/>
                          <a:cs typeface="Avenir Book"/>
                        </a:rPr>
                        <a:t>-3</a:t>
                      </a:r>
                    </a:p>
                  </a:txBody>
                  <a:tcPr/>
                </a:tc>
                <a:tc>
                  <a:txBody>
                    <a:bodyPr/>
                    <a:lstStyle/>
                    <a:p>
                      <a:pPr algn="ctr"/>
                      <a:r>
                        <a:rPr lang="en-US" sz="1800">
                          <a:solidFill>
                            <a:schemeClr val="bg1"/>
                          </a:solidFill>
                          <a:latin typeface="Avenir Book"/>
                          <a:cs typeface="Avenir Book"/>
                        </a:rPr>
                        <a:t>1101</a:t>
                      </a:r>
                    </a:p>
                  </a:txBody>
                  <a:tcPr/>
                </a:tc>
                <a:tc>
                  <a:txBody>
                    <a:bodyPr/>
                    <a:lstStyle/>
                    <a:p>
                      <a:pPr algn="ctr"/>
                      <a:r>
                        <a:rPr lang="en-US" sz="1800">
                          <a:solidFill>
                            <a:schemeClr val="bg1"/>
                          </a:solidFill>
                          <a:latin typeface="Avenir Book"/>
                          <a:cs typeface="Avenir Book"/>
                        </a:rPr>
                        <a:t>-3</a:t>
                      </a:r>
                    </a:p>
                  </a:txBody>
                  <a:tcPr/>
                </a:tc>
                <a:extLst>
                  <a:ext uri="{0D108BD9-81ED-4DB2-BD59-A6C34878D82A}">
                    <a16:rowId xmlns:a16="http://schemas.microsoft.com/office/drawing/2014/main" val="10005"/>
                  </a:ext>
                </a:extLst>
              </a:tr>
              <a:tr h="364589">
                <a:tc>
                  <a:txBody>
                    <a:bodyPr/>
                    <a:lstStyle/>
                    <a:p>
                      <a:pPr algn="ctr"/>
                      <a:r>
                        <a:rPr lang="en-US" sz="1800">
                          <a:solidFill>
                            <a:schemeClr val="bg1"/>
                          </a:solidFill>
                          <a:latin typeface="Avenir Book"/>
                          <a:cs typeface="Avenir Book"/>
                        </a:rPr>
                        <a:t>0100</a:t>
                      </a:r>
                    </a:p>
                  </a:txBody>
                  <a:tcPr/>
                </a:tc>
                <a:tc>
                  <a:txBody>
                    <a:bodyPr/>
                    <a:lstStyle/>
                    <a:p>
                      <a:pPr algn="ctr"/>
                      <a:r>
                        <a:rPr lang="en-US" sz="1800">
                          <a:solidFill>
                            <a:schemeClr val="bg1"/>
                          </a:solidFill>
                          <a:latin typeface="Avenir Book"/>
                          <a:cs typeface="Avenir Book"/>
                        </a:rPr>
                        <a:t>4</a:t>
                      </a:r>
                    </a:p>
                  </a:txBody>
                  <a:tcPr/>
                </a:tc>
                <a:tc>
                  <a:txBody>
                    <a:bodyPr/>
                    <a:lstStyle/>
                    <a:p>
                      <a:pPr algn="ctr"/>
                      <a:r>
                        <a:rPr lang="en-US" sz="1800">
                          <a:solidFill>
                            <a:schemeClr val="bg1"/>
                          </a:solidFill>
                          <a:latin typeface="Avenir Book"/>
                          <a:cs typeface="Avenir Book"/>
                        </a:rPr>
                        <a:t>1011</a:t>
                      </a:r>
                    </a:p>
                  </a:txBody>
                  <a:tcPr/>
                </a:tc>
                <a:tc>
                  <a:txBody>
                    <a:bodyPr/>
                    <a:lstStyle/>
                    <a:p>
                      <a:pPr algn="ctr"/>
                      <a:r>
                        <a:rPr lang="en-US" sz="1800">
                          <a:solidFill>
                            <a:schemeClr val="bg1"/>
                          </a:solidFill>
                          <a:latin typeface="Avenir Book"/>
                          <a:cs typeface="Avenir Book"/>
                        </a:rPr>
                        <a:t>-4</a:t>
                      </a:r>
                    </a:p>
                  </a:txBody>
                  <a:tcPr/>
                </a:tc>
                <a:tc>
                  <a:txBody>
                    <a:bodyPr/>
                    <a:lstStyle/>
                    <a:p>
                      <a:pPr algn="ctr"/>
                      <a:r>
                        <a:rPr lang="en-US" sz="1800">
                          <a:solidFill>
                            <a:schemeClr val="bg1"/>
                          </a:solidFill>
                          <a:latin typeface="Avenir Book"/>
                          <a:cs typeface="Avenir Book"/>
                        </a:rPr>
                        <a:t>1100</a:t>
                      </a:r>
                    </a:p>
                  </a:txBody>
                  <a:tcPr/>
                </a:tc>
                <a:tc>
                  <a:txBody>
                    <a:bodyPr/>
                    <a:lstStyle/>
                    <a:p>
                      <a:pPr algn="ctr"/>
                      <a:r>
                        <a:rPr lang="en-US" sz="1800">
                          <a:solidFill>
                            <a:schemeClr val="bg1"/>
                          </a:solidFill>
                          <a:latin typeface="Avenir Book"/>
                          <a:cs typeface="Avenir Book"/>
                        </a:rPr>
                        <a:t>-4</a:t>
                      </a:r>
                    </a:p>
                  </a:txBody>
                  <a:tcPr/>
                </a:tc>
                <a:extLst>
                  <a:ext uri="{0D108BD9-81ED-4DB2-BD59-A6C34878D82A}">
                    <a16:rowId xmlns:a16="http://schemas.microsoft.com/office/drawing/2014/main" val="10006"/>
                  </a:ext>
                </a:extLst>
              </a:tr>
              <a:tr h="364589">
                <a:tc>
                  <a:txBody>
                    <a:bodyPr/>
                    <a:lstStyle/>
                    <a:p>
                      <a:pPr algn="ctr"/>
                      <a:r>
                        <a:rPr lang="en-US" sz="1800">
                          <a:solidFill>
                            <a:schemeClr val="bg1"/>
                          </a:solidFill>
                          <a:latin typeface="Avenir Book"/>
                          <a:cs typeface="Avenir Book"/>
                        </a:rPr>
                        <a:t>0101</a:t>
                      </a:r>
                    </a:p>
                  </a:txBody>
                  <a:tcPr/>
                </a:tc>
                <a:tc>
                  <a:txBody>
                    <a:bodyPr/>
                    <a:lstStyle/>
                    <a:p>
                      <a:pPr algn="ctr"/>
                      <a:r>
                        <a:rPr lang="en-US" sz="1800">
                          <a:solidFill>
                            <a:schemeClr val="bg1"/>
                          </a:solidFill>
                          <a:latin typeface="Avenir Book"/>
                          <a:cs typeface="Avenir Book"/>
                        </a:rPr>
                        <a:t>5</a:t>
                      </a:r>
                    </a:p>
                  </a:txBody>
                  <a:tcPr/>
                </a:tc>
                <a:tc>
                  <a:txBody>
                    <a:bodyPr/>
                    <a:lstStyle/>
                    <a:p>
                      <a:pPr algn="ctr"/>
                      <a:r>
                        <a:rPr lang="en-US" sz="1800">
                          <a:solidFill>
                            <a:schemeClr val="bg1"/>
                          </a:solidFill>
                          <a:latin typeface="Avenir Book"/>
                          <a:cs typeface="Avenir Book"/>
                        </a:rPr>
                        <a:t>1010</a:t>
                      </a:r>
                    </a:p>
                  </a:txBody>
                  <a:tcPr/>
                </a:tc>
                <a:tc>
                  <a:txBody>
                    <a:bodyPr/>
                    <a:lstStyle/>
                    <a:p>
                      <a:pPr algn="ctr"/>
                      <a:r>
                        <a:rPr lang="en-US" sz="1800">
                          <a:solidFill>
                            <a:schemeClr val="bg1"/>
                          </a:solidFill>
                          <a:latin typeface="Avenir Book"/>
                          <a:cs typeface="Avenir Book"/>
                        </a:rPr>
                        <a:t>-5</a:t>
                      </a:r>
                    </a:p>
                  </a:txBody>
                  <a:tcPr/>
                </a:tc>
                <a:tc>
                  <a:txBody>
                    <a:bodyPr/>
                    <a:lstStyle/>
                    <a:p>
                      <a:pPr algn="ctr"/>
                      <a:r>
                        <a:rPr lang="en-US" sz="1800">
                          <a:solidFill>
                            <a:schemeClr val="bg1"/>
                          </a:solidFill>
                          <a:latin typeface="Avenir Book"/>
                          <a:cs typeface="Avenir Book"/>
                        </a:rPr>
                        <a:t>1011</a:t>
                      </a:r>
                    </a:p>
                  </a:txBody>
                  <a:tcPr/>
                </a:tc>
                <a:tc>
                  <a:txBody>
                    <a:bodyPr/>
                    <a:lstStyle/>
                    <a:p>
                      <a:pPr algn="ctr"/>
                      <a:r>
                        <a:rPr lang="en-US" sz="1800">
                          <a:solidFill>
                            <a:schemeClr val="bg1"/>
                          </a:solidFill>
                          <a:latin typeface="Avenir Book"/>
                          <a:cs typeface="Avenir Book"/>
                        </a:rPr>
                        <a:t>-5</a:t>
                      </a:r>
                    </a:p>
                  </a:txBody>
                  <a:tcPr/>
                </a:tc>
                <a:extLst>
                  <a:ext uri="{0D108BD9-81ED-4DB2-BD59-A6C34878D82A}">
                    <a16:rowId xmlns:a16="http://schemas.microsoft.com/office/drawing/2014/main" val="10007"/>
                  </a:ext>
                </a:extLst>
              </a:tr>
              <a:tr h="364589">
                <a:tc>
                  <a:txBody>
                    <a:bodyPr/>
                    <a:lstStyle/>
                    <a:p>
                      <a:pPr algn="ctr"/>
                      <a:r>
                        <a:rPr lang="en-US" sz="1800">
                          <a:solidFill>
                            <a:schemeClr val="bg1"/>
                          </a:solidFill>
                          <a:latin typeface="Avenir Book"/>
                          <a:cs typeface="Avenir Book"/>
                        </a:rPr>
                        <a:t>0110</a:t>
                      </a:r>
                    </a:p>
                  </a:txBody>
                  <a:tcPr/>
                </a:tc>
                <a:tc>
                  <a:txBody>
                    <a:bodyPr/>
                    <a:lstStyle/>
                    <a:p>
                      <a:pPr algn="ctr"/>
                      <a:r>
                        <a:rPr lang="en-US" sz="1800">
                          <a:solidFill>
                            <a:schemeClr val="bg1"/>
                          </a:solidFill>
                          <a:latin typeface="Avenir Book"/>
                          <a:cs typeface="Avenir Book"/>
                        </a:rPr>
                        <a:t>6</a:t>
                      </a:r>
                    </a:p>
                  </a:txBody>
                  <a:tcPr/>
                </a:tc>
                <a:tc>
                  <a:txBody>
                    <a:bodyPr/>
                    <a:lstStyle/>
                    <a:p>
                      <a:pPr algn="ctr"/>
                      <a:r>
                        <a:rPr lang="en-US" sz="1800">
                          <a:solidFill>
                            <a:schemeClr val="bg1"/>
                          </a:solidFill>
                          <a:latin typeface="Avenir Book"/>
                          <a:cs typeface="Avenir Book"/>
                        </a:rPr>
                        <a:t>1001</a:t>
                      </a:r>
                    </a:p>
                  </a:txBody>
                  <a:tcPr/>
                </a:tc>
                <a:tc>
                  <a:txBody>
                    <a:bodyPr/>
                    <a:lstStyle/>
                    <a:p>
                      <a:pPr algn="ctr"/>
                      <a:r>
                        <a:rPr lang="en-US" sz="1800">
                          <a:solidFill>
                            <a:schemeClr val="bg1"/>
                          </a:solidFill>
                          <a:latin typeface="Avenir Book"/>
                          <a:cs typeface="Avenir Book"/>
                        </a:rPr>
                        <a:t>-6</a:t>
                      </a:r>
                    </a:p>
                  </a:txBody>
                  <a:tcPr/>
                </a:tc>
                <a:tc>
                  <a:txBody>
                    <a:bodyPr/>
                    <a:lstStyle/>
                    <a:p>
                      <a:pPr algn="ctr"/>
                      <a:r>
                        <a:rPr lang="en-US" sz="1800">
                          <a:solidFill>
                            <a:schemeClr val="bg1"/>
                          </a:solidFill>
                          <a:latin typeface="Avenir Book"/>
                          <a:cs typeface="Avenir Book"/>
                        </a:rPr>
                        <a:t>1010</a:t>
                      </a:r>
                    </a:p>
                  </a:txBody>
                  <a:tcPr/>
                </a:tc>
                <a:tc>
                  <a:txBody>
                    <a:bodyPr/>
                    <a:lstStyle/>
                    <a:p>
                      <a:pPr algn="ctr"/>
                      <a:r>
                        <a:rPr lang="en-US" sz="1800">
                          <a:solidFill>
                            <a:schemeClr val="bg1"/>
                          </a:solidFill>
                          <a:latin typeface="Avenir Book"/>
                          <a:cs typeface="Avenir Book"/>
                        </a:rPr>
                        <a:t>-6</a:t>
                      </a:r>
                    </a:p>
                  </a:txBody>
                  <a:tcPr/>
                </a:tc>
                <a:extLst>
                  <a:ext uri="{0D108BD9-81ED-4DB2-BD59-A6C34878D82A}">
                    <a16:rowId xmlns:a16="http://schemas.microsoft.com/office/drawing/2014/main" val="10008"/>
                  </a:ext>
                </a:extLst>
              </a:tr>
              <a:tr h="364589">
                <a:tc>
                  <a:txBody>
                    <a:bodyPr/>
                    <a:lstStyle/>
                    <a:p>
                      <a:pPr algn="ctr"/>
                      <a:r>
                        <a:rPr lang="en-US" sz="1800">
                          <a:solidFill>
                            <a:schemeClr val="bg1"/>
                          </a:solidFill>
                          <a:latin typeface="Avenir Book"/>
                          <a:cs typeface="Avenir Book"/>
                        </a:rPr>
                        <a:t>0111</a:t>
                      </a:r>
                    </a:p>
                  </a:txBody>
                  <a:tcPr/>
                </a:tc>
                <a:tc>
                  <a:txBody>
                    <a:bodyPr/>
                    <a:lstStyle/>
                    <a:p>
                      <a:pPr algn="ctr"/>
                      <a:r>
                        <a:rPr lang="en-US" sz="1800">
                          <a:solidFill>
                            <a:schemeClr val="bg1"/>
                          </a:solidFill>
                          <a:latin typeface="Avenir Book"/>
                          <a:cs typeface="Avenir Book"/>
                        </a:rPr>
                        <a:t>7</a:t>
                      </a:r>
                    </a:p>
                  </a:txBody>
                  <a:tcPr/>
                </a:tc>
                <a:tc>
                  <a:txBody>
                    <a:bodyPr/>
                    <a:lstStyle/>
                    <a:p>
                      <a:pPr algn="ctr"/>
                      <a:r>
                        <a:rPr lang="en-US" sz="1800">
                          <a:solidFill>
                            <a:schemeClr val="bg1"/>
                          </a:solidFill>
                          <a:latin typeface="Avenir Book"/>
                          <a:cs typeface="Avenir Book"/>
                        </a:rPr>
                        <a:t>1000</a:t>
                      </a:r>
                    </a:p>
                  </a:txBody>
                  <a:tcPr/>
                </a:tc>
                <a:tc>
                  <a:txBody>
                    <a:bodyPr/>
                    <a:lstStyle/>
                    <a:p>
                      <a:pPr algn="ctr"/>
                      <a:r>
                        <a:rPr lang="en-US" sz="1800">
                          <a:solidFill>
                            <a:schemeClr val="bg1"/>
                          </a:solidFill>
                          <a:latin typeface="Avenir Book"/>
                          <a:cs typeface="Avenir Book"/>
                        </a:rPr>
                        <a:t>-7</a:t>
                      </a:r>
                    </a:p>
                  </a:txBody>
                  <a:tcPr/>
                </a:tc>
                <a:tc>
                  <a:txBody>
                    <a:bodyPr/>
                    <a:lstStyle/>
                    <a:p>
                      <a:pPr algn="ctr"/>
                      <a:r>
                        <a:rPr lang="en-US" sz="1800">
                          <a:solidFill>
                            <a:schemeClr val="bg1"/>
                          </a:solidFill>
                          <a:latin typeface="Avenir Book"/>
                          <a:cs typeface="Avenir Book"/>
                        </a:rPr>
                        <a:t>1001</a:t>
                      </a:r>
                    </a:p>
                  </a:txBody>
                  <a:tcPr/>
                </a:tc>
                <a:tc>
                  <a:txBody>
                    <a:bodyPr/>
                    <a:lstStyle/>
                    <a:p>
                      <a:pPr algn="ctr"/>
                      <a:r>
                        <a:rPr lang="en-US" sz="1800">
                          <a:solidFill>
                            <a:schemeClr val="bg1"/>
                          </a:solidFill>
                          <a:latin typeface="Avenir Book"/>
                          <a:cs typeface="Avenir Book"/>
                        </a:rPr>
                        <a:t>-7</a:t>
                      </a:r>
                    </a:p>
                  </a:txBody>
                  <a:tcPr/>
                </a:tc>
                <a:extLst>
                  <a:ext uri="{0D108BD9-81ED-4DB2-BD59-A6C34878D82A}">
                    <a16:rowId xmlns:a16="http://schemas.microsoft.com/office/drawing/2014/main" val="10009"/>
                  </a:ext>
                </a:extLst>
              </a:tr>
              <a:tr h="364589">
                <a:tc>
                  <a:txBody>
                    <a:bodyPr/>
                    <a:lstStyle/>
                    <a:p>
                      <a:pPr algn="ctr"/>
                      <a:r>
                        <a:rPr lang="en-US" sz="1800">
                          <a:solidFill>
                            <a:schemeClr val="bg1"/>
                          </a:solidFill>
                          <a:latin typeface="Avenir Book"/>
                          <a:cs typeface="Avenir Book"/>
                        </a:rPr>
                        <a:t>1000</a:t>
                      </a:r>
                    </a:p>
                  </a:txBody>
                  <a:tcPr/>
                </a:tc>
                <a:tc>
                  <a:txBody>
                    <a:bodyPr/>
                    <a:lstStyle/>
                    <a:p>
                      <a:pPr algn="ctr"/>
                      <a:r>
                        <a:rPr lang="en-US" sz="1800">
                          <a:solidFill>
                            <a:schemeClr val="bg1"/>
                          </a:solidFill>
                          <a:latin typeface="Avenir Book"/>
                          <a:cs typeface="Avenir Book"/>
                        </a:rPr>
                        <a:t>8</a:t>
                      </a:r>
                    </a:p>
                  </a:txBody>
                  <a:tcPr/>
                </a:tc>
                <a:tc>
                  <a:txBody>
                    <a:bodyPr/>
                    <a:lstStyle/>
                    <a:p>
                      <a:pPr algn="ctr"/>
                      <a:r>
                        <a:rPr lang="en-US" sz="1800">
                          <a:solidFill>
                            <a:schemeClr val="bg1"/>
                          </a:solidFill>
                          <a:latin typeface="Avenir Book"/>
                          <a:cs typeface="Avenir Book"/>
                        </a:rPr>
                        <a:t>0111</a:t>
                      </a:r>
                    </a:p>
                  </a:txBody>
                  <a:tcPr/>
                </a:tc>
                <a:tc>
                  <a:txBody>
                    <a:bodyPr/>
                    <a:lstStyle/>
                    <a:p>
                      <a:pPr algn="ctr"/>
                      <a:r>
                        <a:rPr lang="en-US" sz="1800">
                          <a:solidFill>
                            <a:schemeClr val="bg1"/>
                          </a:solidFill>
                          <a:latin typeface="Avenir Book"/>
                          <a:cs typeface="Avenir Book"/>
                        </a:rPr>
                        <a:t>7</a:t>
                      </a:r>
                    </a:p>
                  </a:txBody>
                  <a:tcPr/>
                </a:tc>
                <a:tc>
                  <a:txBody>
                    <a:bodyPr/>
                    <a:lstStyle/>
                    <a:p>
                      <a:pPr algn="ctr"/>
                      <a:r>
                        <a:rPr lang="en-US" sz="1800">
                          <a:solidFill>
                            <a:schemeClr val="bg1"/>
                          </a:solidFill>
                          <a:latin typeface="Avenir Book"/>
                          <a:cs typeface="Avenir Book"/>
                        </a:rPr>
                        <a:t>1000</a:t>
                      </a:r>
                    </a:p>
                  </a:txBody>
                  <a:tcPr/>
                </a:tc>
                <a:tc>
                  <a:txBody>
                    <a:bodyPr/>
                    <a:lstStyle/>
                    <a:p>
                      <a:pPr algn="ctr"/>
                      <a:r>
                        <a:rPr lang="en-US" sz="1800">
                          <a:solidFill>
                            <a:schemeClr val="bg1"/>
                          </a:solidFill>
                          <a:latin typeface="Avenir Book"/>
                          <a:cs typeface="Avenir Book"/>
                        </a:rPr>
                        <a:t>-8</a:t>
                      </a:r>
                    </a:p>
                  </a:txBody>
                  <a:tcPr/>
                </a:tc>
                <a:extLst>
                  <a:ext uri="{0D108BD9-81ED-4DB2-BD59-A6C34878D82A}">
                    <a16:rowId xmlns:a16="http://schemas.microsoft.com/office/drawing/2014/main" val="10010"/>
                  </a:ext>
                </a:extLst>
              </a:tr>
              <a:tr h="364589">
                <a:tc>
                  <a:txBody>
                    <a:bodyPr/>
                    <a:lstStyle/>
                    <a:p>
                      <a:pPr algn="ctr"/>
                      <a:r>
                        <a:rPr lang="en-US" sz="1800">
                          <a:solidFill>
                            <a:schemeClr val="bg1"/>
                          </a:solidFill>
                          <a:latin typeface="Avenir Book"/>
                          <a:cs typeface="Avenir Book"/>
                        </a:rPr>
                        <a:t>1001</a:t>
                      </a:r>
                    </a:p>
                  </a:txBody>
                  <a:tcPr/>
                </a:tc>
                <a:tc>
                  <a:txBody>
                    <a:bodyPr/>
                    <a:lstStyle/>
                    <a:p>
                      <a:pPr algn="ctr"/>
                      <a:r>
                        <a:rPr lang="en-US" sz="1800">
                          <a:solidFill>
                            <a:schemeClr val="bg1"/>
                          </a:solidFill>
                          <a:latin typeface="Avenir Book"/>
                          <a:cs typeface="Avenir Book"/>
                        </a:rPr>
                        <a:t>9</a:t>
                      </a:r>
                    </a:p>
                  </a:txBody>
                  <a:tcPr/>
                </a:tc>
                <a:tc>
                  <a:txBody>
                    <a:bodyPr/>
                    <a:lstStyle/>
                    <a:p>
                      <a:pPr algn="ctr"/>
                      <a:r>
                        <a:rPr lang="en-US" sz="1800">
                          <a:solidFill>
                            <a:schemeClr val="bg1"/>
                          </a:solidFill>
                          <a:latin typeface="Avenir Book"/>
                          <a:cs typeface="Avenir Book"/>
                        </a:rPr>
                        <a:t>0110</a:t>
                      </a:r>
                    </a:p>
                  </a:txBody>
                  <a:tcPr/>
                </a:tc>
                <a:tc>
                  <a:txBody>
                    <a:bodyPr/>
                    <a:lstStyle/>
                    <a:p>
                      <a:pPr algn="ctr"/>
                      <a:r>
                        <a:rPr lang="en-US" sz="1800">
                          <a:solidFill>
                            <a:schemeClr val="bg1"/>
                          </a:solidFill>
                          <a:latin typeface="Avenir Book"/>
                          <a:cs typeface="Avenir Book"/>
                        </a:rPr>
                        <a:t>6</a:t>
                      </a:r>
                    </a:p>
                  </a:txBody>
                  <a:tcPr/>
                </a:tc>
                <a:tc>
                  <a:txBody>
                    <a:bodyPr/>
                    <a:lstStyle/>
                    <a:p>
                      <a:pPr algn="ctr"/>
                      <a:r>
                        <a:rPr lang="en-US" sz="1800">
                          <a:solidFill>
                            <a:schemeClr val="bg1"/>
                          </a:solidFill>
                          <a:latin typeface="Avenir Book"/>
                          <a:cs typeface="Avenir Book"/>
                        </a:rPr>
                        <a:t>0111</a:t>
                      </a:r>
                    </a:p>
                  </a:txBody>
                  <a:tcPr/>
                </a:tc>
                <a:tc>
                  <a:txBody>
                    <a:bodyPr/>
                    <a:lstStyle/>
                    <a:p>
                      <a:pPr algn="ctr"/>
                      <a:r>
                        <a:rPr lang="en-US" sz="1800">
                          <a:solidFill>
                            <a:schemeClr val="bg1"/>
                          </a:solidFill>
                          <a:latin typeface="Avenir Book"/>
                          <a:cs typeface="Avenir Book"/>
                        </a:rPr>
                        <a:t>7</a:t>
                      </a:r>
                    </a:p>
                  </a:txBody>
                  <a:tcPr/>
                </a:tc>
                <a:extLst>
                  <a:ext uri="{0D108BD9-81ED-4DB2-BD59-A6C34878D82A}">
                    <a16:rowId xmlns:a16="http://schemas.microsoft.com/office/drawing/2014/main" val="10011"/>
                  </a:ext>
                </a:extLst>
              </a:tr>
              <a:tr h="364589">
                <a:tc>
                  <a:txBody>
                    <a:bodyPr/>
                    <a:lstStyle/>
                    <a:p>
                      <a:pPr algn="ctr"/>
                      <a:r>
                        <a:rPr lang="en-US" sz="1800">
                          <a:solidFill>
                            <a:schemeClr val="bg1"/>
                          </a:solidFill>
                          <a:latin typeface="Avenir Book"/>
                          <a:cs typeface="Avenir Book"/>
                        </a:rPr>
                        <a:t>1010</a:t>
                      </a:r>
                    </a:p>
                  </a:txBody>
                  <a:tcPr/>
                </a:tc>
                <a:tc>
                  <a:txBody>
                    <a:bodyPr/>
                    <a:lstStyle/>
                    <a:p>
                      <a:pPr algn="ctr"/>
                      <a:r>
                        <a:rPr lang="en-US" sz="1800">
                          <a:solidFill>
                            <a:schemeClr val="bg1"/>
                          </a:solidFill>
                          <a:latin typeface="Avenir Book"/>
                          <a:cs typeface="Avenir Book"/>
                        </a:rPr>
                        <a:t>10</a:t>
                      </a:r>
                    </a:p>
                  </a:txBody>
                  <a:tcPr/>
                </a:tc>
                <a:tc>
                  <a:txBody>
                    <a:bodyPr/>
                    <a:lstStyle/>
                    <a:p>
                      <a:pPr algn="ctr"/>
                      <a:r>
                        <a:rPr lang="en-US" sz="1800">
                          <a:solidFill>
                            <a:schemeClr val="bg1"/>
                          </a:solidFill>
                          <a:latin typeface="Avenir Book"/>
                          <a:cs typeface="Avenir Book"/>
                        </a:rPr>
                        <a:t>0101</a:t>
                      </a:r>
                    </a:p>
                  </a:txBody>
                  <a:tcPr/>
                </a:tc>
                <a:tc>
                  <a:txBody>
                    <a:bodyPr/>
                    <a:lstStyle/>
                    <a:p>
                      <a:pPr algn="ctr"/>
                      <a:r>
                        <a:rPr lang="en-US" sz="1800">
                          <a:solidFill>
                            <a:schemeClr val="bg1"/>
                          </a:solidFill>
                          <a:latin typeface="Avenir Book"/>
                          <a:cs typeface="Avenir Book"/>
                        </a:rPr>
                        <a:t>5</a:t>
                      </a:r>
                    </a:p>
                  </a:txBody>
                  <a:tcPr/>
                </a:tc>
                <a:tc>
                  <a:txBody>
                    <a:bodyPr/>
                    <a:lstStyle/>
                    <a:p>
                      <a:pPr algn="ctr"/>
                      <a:r>
                        <a:rPr lang="en-US" sz="1800">
                          <a:solidFill>
                            <a:schemeClr val="bg1"/>
                          </a:solidFill>
                          <a:latin typeface="Avenir Book"/>
                          <a:cs typeface="Avenir Book"/>
                        </a:rPr>
                        <a:t>0110</a:t>
                      </a:r>
                    </a:p>
                  </a:txBody>
                  <a:tcPr/>
                </a:tc>
                <a:tc>
                  <a:txBody>
                    <a:bodyPr/>
                    <a:lstStyle/>
                    <a:p>
                      <a:pPr algn="ctr"/>
                      <a:r>
                        <a:rPr lang="en-US" sz="1800">
                          <a:solidFill>
                            <a:schemeClr val="bg1"/>
                          </a:solidFill>
                          <a:latin typeface="Avenir Book"/>
                          <a:cs typeface="Avenir Book"/>
                        </a:rPr>
                        <a:t>6</a:t>
                      </a:r>
                    </a:p>
                  </a:txBody>
                  <a:tcPr/>
                </a:tc>
                <a:extLst>
                  <a:ext uri="{0D108BD9-81ED-4DB2-BD59-A6C34878D82A}">
                    <a16:rowId xmlns:a16="http://schemas.microsoft.com/office/drawing/2014/main" val="10012"/>
                  </a:ext>
                </a:extLst>
              </a:tr>
              <a:tr h="364589">
                <a:tc>
                  <a:txBody>
                    <a:bodyPr/>
                    <a:lstStyle/>
                    <a:p>
                      <a:pPr algn="ctr"/>
                      <a:r>
                        <a:rPr lang="en-US" sz="1800">
                          <a:solidFill>
                            <a:schemeClr val="bg1"/>
                          </a:solidFill>
                          <a:latin typeface="Avenir Book"/>
                          <a:cs typeface="Avenir Book"/>
                        </a:rPr>
                        <a:t>1011</a:t>
                      </a:r>
                    </a:p>
                  </a:txBody>
                  <a:tcPr/>
                </a:tc>
                <a:tc>
                  <a:txBody>
                    <a:bodyPr/>
                    <a:lstStyle/>
                    <a:p>
                      <a:pPr algn="ctr"/>
                      <a:r>
                        <a:rPr lang="en-US" sz="1800">
                          <a:solidFill>
                            <a:schemeClr val="bg1"/>
                          </a:solidFill>
                          <a:latin typeface="Avenir Book"/>
                          <a:cs typeface="Avenir Book"/>
                        </a:rPr>
                        <a:t>11</a:t>
                      </a:r>
                    </a:p>
                  </a:txBody>
                  <a:tcPr/>
                </a:tc>
                <a:tc>
                  <a:txBody>
                    <a:bodyPr/>
                    <a:lstStyle/>
                    <a:p>
                      <a:pPr algn="ctr"/>
                      <a:r>
                        <a:rPr lang="en-US" sz="1800">
                          <a:solidFill>
                            <a:schemeClr val="bg1"/>
                          </a:solidFill>
                          <a:latin typeface="Avenir Book"/>
                          <a:cs typeface="Avenir Book"/>
                        </a:rPr>
                        <a:t>0100</a:t>
                      </a:r>
                    </a:p>
                  </a:txBody>
                  <a:tcPr/>
                </a:tc>
                <a:tc>
                  <a:txBody>
                    <a:bodyPr/>
                    <a:lstStyle/>
                    <a:p>
                      <a:pPr algn="ctr"/>
                      <a:r>
                        <a:rPr lang="en-US" sz="1800">
                          <a:solidFill>
                            <a:schemeClr val="bg1"/>
                          </a:solidFill>
                          <a:latin typeface="Avenir Book"/>
                          <a:cs typeface="Avenir Book"/>
                        </a:rPr>
                        <a:t>4</a:t>
                      </a:r>
                    </a:p>
                  </a:txBody>
                  <a:tcPr/>
                </a:tc>
                <a:tc>
                  <a:txBody>
                    <a:bodyPr/>
                    <a:lstStyle/>
                    <a:p>
                      <a:pPr algn="ctr"/>
                      <a:r>
                        <a:rPr lang="en-US" sz="1800">
                          <a:solidFill>
                            <a:schemeClr val="bg1"/>
                          </a:solidFill>
                          <a:latin typeface="Avenir Book"/>
                          <a:cs typeface="Avenir Book"/>
                        </a:rPr>
                        <a:t>0101</a:t>
                      </a:r>
                    </a:p>
                  </a:txBody>
                  <a:tcPr/>
                </a:tc>
                <a:tc>
                  <a:txBody>
                    <a:bodyPr/>
                    <a:lstStyle/>
                    <a:p>
                      <a:pPr algn="ctr"/>
                      <a:r>
                        <a:rPr lang="en-US" sz="1800">
                          <a:solidFill>
                            <a:schemeClr val="bg1"/>
                          </a:solidFill>
                          <a:latin typeface="Avenir Book"/>
                          <a:cs typeface="Avenir Book"/>
                        </a:rPr>
                        <a:t>5</a:t>
                      </a:r>
                    </a:p>
                  </a:txBody>
                  <a:tcPr/>
                </a:tc>
                <a:extLst>
                  <a:ext uri="{0D108BD9-81ED-4DB2-BD59-A6C34878D82A}">
                    <a16:rowId xmlns:a16="http://schemas.microsoft.com/office/drawing/2014/main" val="10013"/>
                  </a:ext>
                </a:extLst>
              </a:tr>
              <a:tr h="364589">
                <a:tc>
                  <a:txBody>
                    <a:bodyPr/>
                    <a:lstStyle/>
                    <a:p>
                      <a:pPr algn="ctr"/>
                      <a:r>
                        <a:rPr lang="en-US" sz="1800">
                          <a:solidFill>
                            <a:schemeClr val="bg1"/>
                          </a:solidFill>
                          <a:latin typeface="Avenir Book"/>
                          <a:cs typeface="Avenir Book"/>
                        </a:rPr>
                        <a:t>1100</a:t>
                      </a:r>
                    </a:p>
                  </a:txBody>
                  <a:tcPr/>
                </a:tc>
                <a:tc>
                  <a:txBody>
                    <a:bodyPr/>
                    <a:lstStyle/>
                    <a:p>
                      <a:pPr algn="ctr"/>
                      <a:r>
                        <a:rPr lang="en-US" sz="1800">
                          <a:solidFill>
                            <a:schemeClr val="bg1"/>
                          </a:solidFill>
                          <a:latin typeface="Avenir Book"/>
                          <a:cs typeface="Avenir Book"/>
                        </a:rPr>
                        <a:t>12</a:t>
                      </a:r>
                    </a:p>
                  </a:txBody>
                  <a:tcPr/>
                </a:tc>
                <a:tc>
                  <a:txBody>
                    <a:bodyPr/>
                    <a:lstStyle/>
                    <a:p>
                      <a:pPr algn="ctr"/>
                      <a:r>
                        <a:rPr lang="en-US" sz="1800">
                          <a:solidFill>
                            <a:schemeClr val="bg1"/>
                          </a:solidFill>
                          <a:latin typeface="Avenir Book"/>
                          <a:cs typeface="Avenir Book"/>
                        </a:rPr>
                        <a:t>0011</a:t>
                      </a:r>
                    </a:p>
                  </a:txBody>
                  <a:tcPr/>
                </a:tc>
                <a:tc>
                  <a:txBody>
                    <a:bodyPr/>
                    <a:lstStyle/>
                    <a:p>
                      <a:pPr algn="ctr"/>
                      <a:r>
                        <a:rPr lang="en-US" sz="1800">
                          <a:solidFill>
                            <a:schemeClr val="bg1"/>
                          </a:solidFill>
                          <a:latin typeface="Avenir Book"/>
                          <a:cs typeface="Avenir Book"/>
                        </a:rPr>
                        <a:t>3</a:t>
                      </a:r>
                    </a:p>
                  </a:txBody>
                  <a:tcPr/>
                </a:tc>
                <a:tc>
                  <a:txBody>
                    <a:bodyPr/>
                    <a:lstStyle/>
                    <a:p>
                      <a:pPr algn="ctr"/>
                      <a:r>
                        <a:rPr lang="en-US" sz="1800">
                          <a:solidFill>
                            <a:schemeClr val="bg1"/>
                          </a:solidFill>
                          <a:latin typeface="Avenir Book"/>
                          <a:cs typeface="Avenir Book"/>
                        </a:rPr>
                        <a:t>0100</a:t>
                      </a:r>
                    </a:p>
                  </a:txBody>
                  <a:tcPr/>
                </a:tc>
                <a:tc>
                  <a:txBody>
                    <a:bodyPr/>
                    <a:lstStyle/>
                    <a:p>
                      <a:pPr algn="ctr"/>
                      <a:r>
                        <a:rPr lang="en-US" sz="1800">
                          <a:solidFill>
                            <a:schemeClr val="bg1"/>
                          </a:solidFill>
                          <a:latin typeface="Avenir Book"/>
                          <a:cs typeface="Avenir Book"/>
                        </a:rPr>
                        <a:t>4</a:t>
                      </a:r>
                    </a:p>
                  </a:txBody>
                  <a:tcPr/>
                </a:tc>
                <a:extLst>
                  <a:ext uri="{0D108BD9-81ED-4DB2-BD59-A6C34878D82A}">
                    <a16:rowId xmlns:a16="http://schemas.microsoft.com/office/drawing/2014/main" val="10014"/>
                  </a:ext>
                </a:extLst>
              </a:tr>
              <a:tr h="364589">
                <a:tc>
                  <a:txBody>
                    <a:bodyPr/>
                    <a:lstStyle/>
                    <a:p>
                      <a:pPr algn="ctr"/>
                      <a:r>
                        <a:rPr lang="en-US" sz="1800">
                          <a:solidFill>
                            <a:schemeClr val="bg1"/>
                          </a:solidFill>
                          <a:latin typeface="Avenir Book"/>
                          <a:cs typeface="Avenir Book"/>
                        </a:rPr>
                        <a:t>1101</a:t>
                      </a:r>
                    </a:p>
                  </a:txBody>
                  <a:tcPr/>
                </a:tc>
                <a:tc>
                  <a:txBody>
                    <a:bodyPr/>
                    <a:lstStyle/>
                    <a:p>
                      <a:pPr algn="ctr"/>
                      <a:r>
                        <a:rPr lang="en-US" sz="1800">
                          <a:solidFill>
                            <a:schemeClr val="bg1"/>
                          </a:solidFill>
                          <a:latin typeface="Avenir Book"/>
                          <a:cs typeface="Avenir Book"/>
                        </a:rPr>
                        <a:t>13</a:t>
                      </a:r>
                    </a:p>
                  </a:txBody>
                  <a:tcPr/>
                </a:tc>
                <a:tc>
                  <a:txBody>
                    <a:bodyPr/>
                    <a:lstStyle/>
                    <a:p>
                      <a:pPr algn="ctr"/>
                      <a:r>
                        <a:rPr lang="en-US" sz="1800">
                          <a:solidFill>
                            <a:schemeClr val="bg1"/>
                          </a:solidFill>
                          <a:latin typeface="Avenir Book"/>
                          <a:cs typeface="Avenir Book"/>
                        </a:rPr>
                        <a:t>0010</a:t>
                      </a:r>
                    </a:p>
                  </a:txBody>
                  <a:tcPr/>
                </a:tc>
                <a:tc>
                  <a:txBody>
                    <a:bodyPr/>
                    <a:lstStyle/>
                    <a:p>
                      <a:pPr algn="ctr"/>
                      <a:r>
                        <a:rPr lang="en-US" sz="1800">
                          <a:solidFill>
                            <a:schemeClr val="bg1"/>
                          </a:solidFill>
                          <a:latin typeface="Avenir Book"/>
                          <a:cs typeface="Avenir Book"/>
                        </a:rPr>
                        <a:t>2</a:t>
                      </a:r>
                    </a:p>
                  </a:txBody>
                  <a:tcPr/>
                </a:tc>
                <a:tc>
                  <a:txBody>
                    <a:bodyPr/>
                    <a:lstStyle/>
                    <a:p>
                      <a:pPr algn="ctr"/>
                      <a:r>
                        <a:rPr lang="en-US" sz="1800">
                          <a:solidFill>
                            <a:schemeClr val="bg1"/>
                          </a:solidFill>
                          <a:latin typeface="Avenir Book"/>
                          <a:cs typeface="Avenir Book"/>
                        </a:rPr>
                        <a:t>0011</a:t>
                      </a:r>
                    </a:p>
                  </a:txBody>
                  <a:tcPr/>
                </a:tc>
                <a:tc>
                  <a:txBody>
                    <a:bodyPr/>
                    <a:lstStyle/>
                    <a:p>
                      <a:pPr algn="ctr"/>
                      <a:r>
                        <a:rPr lang="en-US" sz="1800">
                          <a:solidFill>
                            <a:schemeClr val="bg1"/>
                          </a:solidFill>
                          <a:latin typeface="Avenir Book"/>
                          <a:cs typeface="Avenir Book"/>
                        </a:rPr>
                        <a:t>3</a:t>
                      </a:r>
                    </a:p>
                  </a:txBody>
                  <a:tcPr/>
                </a:tc>
                <a:extLst>
                  <a:ext uri="{0D108BD9-81ED-4DB2-BD59-A6C34878D82A}">
                    <a16:rowId xmlns:a16="http://schemas.microsoft.com/office/drawing/2014/main" val="10015"/>
                  </a:ext>
                </a:extLst>
              </a:tr>
              <a:tr h="364589">
                <a:tc>
                  <a:txBody>
                    <a:bodyPr/>
                    <a:lstStyle/>
                    <a:p>
                      <a:pPr algn="ctr"/>
                      <a:r>
                        <a:rPr lang="en-US" sz="1800">
                          <a:solidFill>
                            <a:schemeClr val="bg1"/>
                          </a:solidFill>
                          <a:latin typeface="Avenir Book"/>
                          <a:cs typeface="Avenir Book"/>
                        </a:rPr>
                        <a:t>1110</a:t>
                      </a:r>
                    </a:p>
                  </a:txBody>
                  <a:tcPr/>
                </a:tc>
                <a:tc>
                  <a:txBody>
                    <a:bodyPr/>
                    <a:lstStyle/>
                    <a:p>
                      <a:pPr algn="ctr"/>
                      <a:r>
                        <a:rPr lang="en-US" sz="1800">
                          <a:solidFill>
                            <a:schemeClr val="bg1"/>
                          </a:solidFill>
                          <a:latin typeface="Avenir Book"/>
                          <a:cs typeface="Avenir Book"/>
                        </a:rPr>
                        <a:t>14</a:t>
                      </a:r>
                    </a:p>
                  </a:txBody>
                  <a:tcPr/>
                </a:tc>
                <a:tc>
                  <a:txBody>
                    <a:bodyPr/>
                    <a:lstStyle/>
                    <a:p>
                      <a:pPr algn="ctr"/>
                      <a:r>
                        <a:rPr lang="en-US" sz="1800">
                          <a:solidFill>
                            <a:schemeClr val="bg1"/>
                          </a:solidFill>
                          <a:latin typeface="Avenir Book"/>
                          <a:cs typeface="Avenir Book"/>
                        </a:rPr>
                        <a:t>0001</a:t>
                      </a:r>
                    </a:p>
                  </a:txBody>
                  <a:tcPr/>
                </a:tc>
                <a:tc>
                  <a:txBody>
                    <a:bodyPr/>
                    <a:lstStyle/>
                    <a:p>
                      <a:pPr algn="ctr"/>
                      <a:r>
                        <a:rPr lang="en-US" sz="1800">
                          <a:solidFill>
                            <a:schemeClr val="bg1"/>
                          </a:solidFill>
                          <a:latin typeface="Avenir Book"/>
                          <a:cs typeface="Avenir Book"/>
                        </a:rPr>
                        <a:t>1</a:t>
                      </a:r>
                    </a:p>
                  </a:txBody>
                  <a:tcPr/>
                </a:tc>
                <a:tc>
                  <a:txBody>
                    <a:bodyPr/>
                    <a:lstStyle/>
                    <a:p>
                      <a:pPr algn="ctr"/>
                      <a:r>
                        <a:rPr lang="en-US" sz="1800">
                          <a:solidFill>
                            <a:schemeClr val="bg1"/>
                          </a:solidFill>
                          <a:latin typeface="Avenir Book"/>
                          <a:cs typeface="Avenir Book"/>
                        </a:rPr>
                        <a:t>0010</a:t>
                      </a:r>
                    </a:p>
                  </a:txBody>
                  <a:tcPr/>
                </a:tc>
                <a:tc>
                  <a:txBody>
                    <a:bodyPr/>
                    <a:lstStyle/>
                    <a:p>
                      <a:pPr algn="ctr"/>
                      <a:r>
                        <a:rPr lang="en-US" sz="1800">
                          <a:solidFill>
                            <a:schemeClr val="bg1"/>
                          </a:solidFill>
                          <a:latin typeface="Avenir Book"/>
                          <a:cs typeface="Avenir Book"/>
                        </a:rPr>
                        <a:t>2</a:t>
                      </a:r>
                    </a:p>
                  </a:txBody>
                  <a:tcPr/>
                </a:tc>
                <a:extLst>
                  <a:ext uri="{0D108BD9-81ED-4DB2-BD59-A6C34878D82A}">
                    <a16:rowId xmlns:a16="http://schemas.microsoft.com/office/drawing/2014/main" val="10016"/>
                  </a:ext>
                </a:extLst>
              </a:tr>
              <a:tr h="364589">
                <a:tc>
                  <a:txBody>
                    <a:bodyPr/>
                    <a:lstStyle/>
                    <a:p>
                      <a:pPr algn="ctr"/>
                      <a:r>
                        <a:rPr lang="en-US" sz="1800">
                          <a:solidFill>
                            <a:schemeClr val="accent4">
                              <a:lumMod val="60000"/>
                              <a:lumOff val="40000"/>
                            </a:schemeClr>
                          </a:solidFill>
                          <a:latin typeface="Avenir Book"/>
                          <a:cs typeface="Avenir Book"/>
                        </a:rPr>
                        <a:t>1111</a:t>
                      </a:r>
                    </a:p>
                  </a:txBody>
                  <a:tcPr/>
                </a:tc>
                <a:tc>
                  <a:txBody>
                    <a:bodyPr/>
                    <a:lstStyle/>
                    <a:p>
                      <a:pPr algn="ctr"/>
                      <a:r>
                        <a:rPr lang="en-US" sz="1800">
                          <a:solidFill>
                            <a:schemeClr val="accent4">
                              <a:lumMod val="60000"/>
                              <a:lumOff val="40000"/>
                            </a:schemeClr>
                          </a:solidFill>
                          <a:latin typeface="Avenir Book"/>
                          <a:cs typeface="Avenir Book"/>
                        </a:rPr>
                        <a:t>15</a:t>
                      </a:r>
                    </a:p>
                  </a:txBody>
                  <a:tcPr/>
                </a:tc>
                <a:tc>
                  <a:txBody>
                    <a:bodyPr/>
                    <a:lstStyle/>
                    <a:p>
                      <a:pPr algn="ctr"/>
                      <a:r>
                        <a:rPr lang="en-US" sz="1800">
                          <a:solidFill>
                            <a:schemeClr val="accent4">
                              <a:lumMod val="60000"/>
                              <a:lumOff val="40000"/>
                            </a:schemeClr>
                          </a:solidFill>
                          <a:latin typeface="Avenir Book"/>
                          <a:cs typeface="Avenir Book"/>
                        </a:rPr>
                        <a:t>0000</a:t>
                      </a:r>
                    </a:p>
                  </a:txBody>
                  <a:tcPr/>
                </a:tc>
                <a:tc>
                  <a:txBody>
                    <a:bodyPr/>
                    <a:lstStyle/>
                    <a:p>
                      <a:pPr algn="ctr"/>
                      <a:r>
                        <a:rPr lang="en-US" sz="1800">
                          <a:solidFill>
                            <a:schemeClr val="accent4">
                              <a:lumMod val="60000"/>
                              <a:lumOff val="40000"/>
                            </a:schemeClr>
                          </a:solidFill>
                          <a:latin typeface="Avenir Book"/>
                          <a:cs typeface="Avenir Book"/>
                        </a:rPr>
                        <a:t>0</a:t>
                      </a:r>
                    </a:p>
                  </a:txBody>
                  <a:tcPr/>
                </a:tc>
                <a:tc>
                  <a:txBody>
                    <a:bodyPr/>
                    <a:lstStyle/>
                    <a:p>
                      <a:pPr algn="ctr"/>
                      <a:r>
                        <a:rPr lang="en-US" sz="1800">
                          <a:solidFill>
                            <a:schemeClr val="accent4">
                              <a:lumMod val="60000"/>
                              <a:lumOff val="40000"/>
                            </a:schemeClr>
                          </a:solidFill>
                          <a:latin typeface="Avenir Book"/>
                          <a:cs typeface="Avenir Book"/>
                        </a:rPr>
                        <a:t>0001</a:t>
                      </a:r>
                    </a:p>
                  </a:txBody>
                  <a:tcPr/>
                </a:tc>
                <a:tc>
                  <a:txBody>
                    <a:bodyPr/>
                    <a:lstStyle/>
                    <a:p>
                      <a:pPr algn="ctr"/>
                      <a:r>
                        <a:rPr lang="en-US" sz="1800">
                          <a:solidFill>
                            <a:schemeClr val="accent4">
                              <a:lumMod val="60000"/>
                              <a:lumOff val="40000"/>
                            </a:schemeClr>
                          </a:solidFill>
                          <a:latin typeface="Avenir Book"/>
                          <a:cs typeface="Avenir Book"/>
                        </a:rPr>
                        <a:t>1</a:t>
                      </a:r>
                    </a:p>
                  </a:txBody>
                  <a:tcPr/>
                </a:tc>
                <a:extLst>
                  <a:ext uri="{0D108BD9-81ED-4DB2-BD59-A6C34878D82A}">
                    <a16:rowId xmlns:a16="http://schemas.microsoft.com/office/drawing/2014/main" val="10017"/>
                  </a:ext>
                </a:extLst>
              </a:tr>
            </a:tbl>
          </a:graphicData>
        </a:graphic>
      </p:graphicFrame>
    </p:spTree>
    <p:extLst>
      <p:ext uri="{BB962C8B-B14F-4D97-AF65-F5344CB8AC3E}">
        <p14:creationId xmlns:p14="http://schemas.microsoft.com/office/powerpoint/2010/main" val="131921171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7356D0-FE7F-CF40-AB2B-8EEBDDD0A935}"/>
              </a:ext>
            </a:extLst>
          </p:cNvPr>
          <p:cNvSpPr>
            <a:spLocks noGrp="1"/>
          </p:cNvSpPr>
          <p:nvPr>
            <p:ph type="title"/>
          </p:nvPr>
        </p:nvSpPr>
        <p:spPr/>
        <p:txBody>
          <a:bodyPr>
            <a:normAutofit fontScale="90000"/>
          </a:bodyPr>
          <a:lstStyle/>
          <a:p>
            <a:r>
              <a:rPr lang="en-US"/>
              <a:t>Let’s try our addition </a:t>
            </a:r>
          </a:p>
        </p:txBody>
      </p:sp>
      <p:sp>
        <p:nvSpPr>
          <p:cNvPr id="5" name="Content Placeholder 4">
            <a:extLst>
              <a:ext uri="{FF2B5EF4-FFF2-40B4-BE49-F238E27FC236}">
                <a16:creationId xmlns:a16="http://schemas.microsoft.com/office/drawing/2014/main" id="{E84541A8-118A-2B46-9B6F-2558176CDBA9}"/>
              </a:ext>
            </a:extLst>
          </p:cNvPr>
          <p:cNvSpPr>
            <a:spLocks noGrp="1"/>
          </p:cNvSpPr>
          <p:nvPr>
            <p:ph idx="1"/>
          </p:nvPr>
        </p:nvSpPr>
        <p:spPr/>
        <p:txBody>
          <a:bodyPr>
            <a:normAutofit fontScale="92500" lnSpcReduction="10000"/>
          </a:bodyPr>
          <a:lstStyle/>
          <a:p>
            <a:r>
              <a:rPr lang="en-US"/>
              <a:t>Positive 3 add Negative 3</a:t>
            </a:r>
          </a:p>
          <a:p>
            <a:endParaRPr lang="en-US"/>
          </a:p>
          <a:p>
            <a:pPr marL="514350" indent="-514350">
              <a:buAutoNum type="alphaLcParenR"/>
            </a:pPr>
            <a:r>
              <a:rPr lang="en-US"/>
              <a:t>Find positive 3  0 0 1 1</a:t>
            </a:r>
          </a:p>
          <a:p>
            <a:pPr marL="514350" indent="-514350">
              <a:buAutoNum type="alphaLcParenR"/>
            </a:pPr>
            <a:r>
              <a:rPr lang="en-US"/>
              <a:t>Flip it 		1 1 0 0</a:t>
            </a:r>
          </a:p>
          <a:p>
            <a:pPr marL="514350" indent="-514350">
              <a:buAutoNum type="alphaLcParenR"/>
            </a:pPr>
            <a:r>
              <a:rPr lang="en-US"/>
              <a:t>Add 0001 	0 0 0 1</a:t>
            </a:r>
          </a:p>
          <a:p>
            <a:pPr marL="514350" indent="-514350">
              <a:buAutoNum type="alphaLcParenR"/>
            </a:pPr>
            <a:r>
              <a:rPr lang="en-US"/>
              <a:t>So -3 in 2C is 	1 1 0 1 </a:t>
            </a:r>
          </a:p>
          <a:p>
            <a:pPr marL="514350" indent="-514350">
              <a:buAutoNum type="alphaLcParenR"/>
            </a:pPr>
            <a:endParaRPr lang="en-US"/>
          </a:p>
          <a:p>
            <a:r>
              <a:rPr lang="en-US"/>
              <a:t>Now just do the math </a:t>
            </a:r>
          </a:p>
          <a:p>
            <a:endParaRPr lang="en-US"/>
          </a:p>
          <a:p>
            <a:r>
              <a:rPr lang="en-US"/>
              <a:t>Positive 3  		0 0 1 1</a:t>
            </a:r>
          </a:p>
          <a:p>
            <a:r>
              <a:rPr lang="en-US"/>
              <a:t>Two Comp -3		1 1 0 1</a:t>
            </a:r>
          </a:p>
          <a:p>
            <a:r>
              <a:rPr lang="en-US"/>
              <a:t>Answer 	         1 	0 0 0 0</a:t>
            </a:r>
          </a:p>
          <a:p>
            <a:endParaRPr lang="en-US"/>
          </a:p>
          <a:p>
            <a:r>
              <a:rPr lang="en-US"/>
              <a:t>We will deal with that extra ‘1’ in a moment</a:t>
            </a:r>
          </a:p>
        </p:txBody>
      </p:sp>
      <p:pic>
        <p:nvPicPr>
          <p:cNvPr id="6" name="Amar 2020-04-04 14.36.48">
            <a:hlinkClick r:id="" action="ppaction://media"/>
            <a:extLst>
              <a:ext uri="{FF2B5EF4-FFF2-40B4-BE49-F238E27FC236}">
                <a16:creationId xmlns:a16="http://schemas.microsoft.com/office/drawing/2014/main" id="{B637DEFA-A8D5-8C41-93AC-576B4C979DF7}"/>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8065008" y="0"/>
            <a:ext cx="4126993" cy="6866944"/>
          </a:xfrm>
          <a:prstGeom prst="rect">
            <a:avLst/>
          </a:prstGeom>
        </p:spPr>
      </p:pic>
    </p:spTree>
    <p:extLst>
      <p:ext uri="{BB962C8B-B14F-4D97-AF65-F5344CB8AC3E}">
        <p14:creationId xmlns:p14="http://schemas.microsoft.com/office/powerpoint/2010/main" val="1446508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527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6"/>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6"/>
                                        </p:tgtEl>
                                      </p:cBhvr>
                                    </p:cmd>
                                  </p:childTnLst>
                                </p:cTn>
                              </p:par>
                            </p:childTnLst>
                          </p:cTn>
                        </p:par>
                      </p:childTnLst>
                    </p:cTn>
                  </p:par>
                </p:childTnLst>
              </p:cTn>
              <p:nextCondLst>
                <p:cond evt="onClick" delay="0">
                  <p:tgtEl>
                    <p:spTgt spid="6"/>
                  </p:tgtEl>
                </p:cond>
              </p:nextCondLst>
            </p:seq>
            <p:video>
              <p:cMediaNode vol="80000">
                <p:cTn id="12" fill="hold" display="0">
                  <p:stCondLst>
                    <p:cond delay="indefinite"/>
                  </p:stCondLst>
                </p:cTn>
                <p:tgtEl>
                  <p:spTgt spid="6"/>
                </p:tgtEl>
              </p:cMediaNode>
            </p:video>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CBF2A0-C7E1-A849-AB13-96BE30B84441}"/>
              </a:ext>
            </a:extLst>
          </p:cNvPr>
          <p:cNvSpPr>
            <a:spLocks noGrp="1"/>
          </p:cNvSpPr>
          <p:nvPr>
            <p:ph type="title"/>
          </p:nvPr>
        </p:nvSpPr>
        <p:spPr/>
        <p:txBody>
          <a:bodyPr>
            <a:normAutofit fontScale="90000"/>
          </a:bodyPr>
          <a:lstStyle/>
          <a:p>
            <a:r>
              <a:rPr lang="en-US"/>
              <a:t>That extra 1 on the left</a:t>
            </a:r>
          </a:p>
        </p:txBody>
      </p:sp>
      <p:sp>
        <p:nvSpPr>
          <p:cNvPr id="3" name="Content Placeholder 2">
            <a:extLst>
              <a:ext uri="{FF2B5EF4-FFF2-40B4-BE49-F238E27FC236}">
                <a16:creationId xmlns:a16="http://schemas.microsoft.com/office/drawing/2014/main" id="{7F9F2BC2-09AA-CD41-8BC3-19941AFB53A4}"/>
              </a:ext>
            </a:extLst>
          </p:cNvPr>
          <p:cNvSpPr>
            <a:spLocks noGrp="1"/>
          </p:cNvSpPr>
          <p:nvPr>
            <p:ph idx="1"/>
          </p:nvPr>
        </p:nvSpPr>
        <p:spPr/>
        <p:txBody>
          <a:bodyPr>
            <a:normAutofit lnSpcReduction="10000"/>
          </a:bodyPr>
          <a:lstStyle/>
          <a:p>
            <a:r>
              <a:rPr lang="en-US"/>
              <a:t>So our answer is:</a:t>
            </a:r>
          </a:p>
          <a:p>
            <a:r>
              <a:rPr lang="en-US"/>
              <a:t>Positive 3  				0 0 1 1</a:t>
            </a:r>
          </a:p>
          <a:p>
            <a:r>
              <a:rPr lang="en-US"/>
              <a:t>Two Compliment  -3		1 1 0 1</a:t>
            </a:r>
          </a:p>
          <a:p>
            <a:endParaRPr lang="en-US"/>
          </a:p>
          <a:p>
            <a:pPr>
              <a:tabLst>
                <a:tab pos="4516438" algn="l"/>
              </a:tabLst>
            </a:pPr>
            <a:r>
              <a:rPr lang="en-US"/>
              <a:t>Answer                                       1 0 0 0 0</a:t>
            </a:r>
          </a:p>
          <a:p>
            <a:pPr>
              <a:tabLst>
                <a:tab pos="4516438" algn="l"/>
              </a:tabLst>
            </a:pPr>
            <a:endParaRPr lang="en-US"/>
          </a:p>
          <a:p>
            <a:pPr>
              <a:tabLst>
                <a:tab pos="4516438" algn="l"/>
              </a:tabLst>
            </a:pPr>
            <a:r>
              <a:rPr lang="en-US"/>
              <a:t>But it has an extra 1 on the left. </a:t>
            </a:r>
          </a:p>
          <a:p>
            <a:pPr>
              <a:tabLst>
                <a:tab pos="4516438" algn="l"/>
              </a:tabLst>
            </a:pPr>
            <a:r>
              <a:rPr lang="en-US"/>
              <a:t>We are only using 4 bits, but our answer has 5 bits. </a:t>
            </a:r>
          </a:p>
          <a:p>
            <a:pPr>
              <a:tabLst>
                <a:tab pos="4516438" algn="l"/>
              </a:tabLst>
            </a:pPr>
            <a:endParaRPr lang="en-US"/>
          </a:p>
          <a:p>
            <a:pPr>
              <a:tabLst>
                <a:tab pos="4516438" algn="l"/>
              </a:tabLst>
            </a:pPr>
            <a:r>
              <a:rPr lang="en-US"/>
              <a:t>We remove this extra 1 on the left and just keep the four zeros. So 1 0 0 0 0 becomes 0 0 0 0</a:t>
            </a:r>
          </a:p>
          <a:p>
            <a:pPr>
              <a:tabLst>
                <a:tab pos="4516438" algn="l"/>
              </a:tabLst>
            </a:pPr>
            <a:endParaRPr lang="en-US"/>
          </a:p>
          <a:p>
            <a:pPr>
              <a:tabLst>
                <a:tab pos="4516438" algn="l"/>
              </a:tabLst>
            </a:pPr>
            <a:r>
              <a:rPr lang="en-US"/>
              <a:t>This extra 1, this is called our OVERFLOW. </a:t>
            </a:r>
          </a:p>
          <a:p>
            <a:endParaRPr lang="en-US"/>
          </a:p>
        </p:txBody>
      </p:sp>
    </p:spTree>
    <p:extLst>
      <p:ext uri="{BB962C8B-B14F-4D97-AF65-F5344CB8AC3E}">
        <p14:creationId xmlns:p14="http://schemas.microsoft.com/office/powerpoint/2010/main" val="261887704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2DB18A-2D9A-1940-A0CB-F93406DFCBFB}"/>
              </a:ext>
            </a:extLst>
          </p:cNvPr>
          <p:cNvSpPr>
            <a:spLocks noGrp="1"/>
          </p:cNvSpPr>
          <p:nvPr>
            <p:ph type="title"/>
          </p:nvPr>
        </p:nvSpPr>
        <p:spPr/>
        <p:txBody>
          <a:bodyPr>
            <a:normAutofit fontScale="90000"/>
          </a:bodyPr>
          <a:lstStyle/>
          <a:p>
            <a:r>
              <a:rPr lang="en-GB"/>
              <a:t>Today</a:t>
            </a:r>
          </a:p>
        </p:txBody>
      </p:sp>
      <p:sp>
        <p:nvSpPr>
          <p:cNvPr id="3" name="Content Placeholder 2">
            <a:extLst>
              <a:ext uri="{FF2B5EF4-FFF2-40B4-BE49-F238E27FC236}">
                <a16:creationId xmlns:a16="http://schemas.microsoft.com/office/drawing/2014/main" id="{4704E06B-218E-E847-8340-1754F453FBB9}"/>
              </a:ext>
            </a:extLst>
          </p:cNvPr>
          <p:cNvSpPr>
            <a:spLocks noGrp="1"/>
          </p:cNvSpPr>
          <p:nvPr>
            <p:ph idx="1"/>
          </p:nvPr>
        </p:nvSpPr>
        <p:spPr>
          <a:solidFill>
            <a:srgbClr val="792DD1"/>
          </a:solidFill>
        </p:spPr>
        <p:txBody>
          <a:bodyPr/>
          <a:lstStyle/>
          <a:p>
            <a:r>
              <a:rPr lang="en-US"/>
              <a:t>7. Perform a logical binary shift on a positive 8-bit binary integer and understand the effect this has on the positive binary integer </a:t>
            </a:r>
          </a:p>
          <a:p>
            <a:endParaRPr lang="en-US"/>
          </a:p>
          <a:p>
            <a:endParaRPr lang="en-US"/>
          </a:p>
          <a:p>
            <a:r>
              <a:rPr lang="en-US"/>
              <a:t>Understand: What is meant by bit shift</a:t>
            </a:r>
          </a:p>
          <a:p>
            <a:endParaRPr lang="en-US"/>
          </a:p>
          <a:p>
            <a:r>
              <a:rPr lang="en-US"/>
              <a:t>Able: Know the difference between left and right bit shift</a:t>
            </a:r>
          </a:p>
          <a:p>
            <a:endParaRPr lang="en-US"/>
          </a:p>
          <a:p>
            <a:r>
              <a:rPr lang="en-US"/>
              <a:t>Answer: How does bit shift affect multilocation?</a:t>
            </a:r>
          </a:p>
          <a:p>
            <a:endParaRPr lang="en-GB"/>
          </a:p>
        </p:txBody>
      </p:sp>
    </p:spTree>
    <p:extLst>
      <p:ext uri="{BB962C8B-B14F-4D97-AF65-F5344CB8AC3E}">
        <p14:creationId xmlns:p14="http://schemas.microsoft.com/office/powerpoint/2010/main" val="162539647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BDEEAA-2465-1944-99BE-E44D604769DE}"/>
              </a:ext>
            </a:extLst>
          </p:cNvPr>
          <p:cNvSpPr>
            <a:spLocks noGrp="1"/>
          </p:cNvSpPr>
          <p:nvPr>
            <p:ph type="title"/>
          </p:nvPr>
        </p:nvSpPr>
        <p:spPr/>
        <p:txBody>
          <a:bodyPr>
            <a:normAutofit fontScale="90000"/>
          </a:bodyPr>
          <a:lstStyle/>
          <a:p>
            <a:r>
              <a:rPr lang="en-GB"/>
              <a:t>Bit Shift</a:t>
            </a:r>
          </a:p>
        </p:txBody>
      </p:sp>
      <p:sp>
        <p:nvSpPr>
          <p:cNvPr id="3" name="Content Placeholder 2">
            <a:extLst>
              <a:ext uri="{FF2B5EF4-FFF2-40B4-BE49-F238E27FC236}">
                <a16:creationId xmlns:a16="http://schemas.microsoft.com/office/drawing/2014/main" id="{0C5450BB-B5B7-7D4D-B5ED-676AC79996A7}"/>
              </a:ext>
            </a:extLst>
          </p:cNvPr>
          <p:cNvSpPr>
            <a:spLocks noGrp="1"/>
          </p:cNvSpPr>
          <p:nvPr>
            <p:ph idx="1"/>
          </p:nvPr>
        </p:nvSpPr>
        <p:spPr/>
        <p:txBody>
          <a:bodyPr>
            <a:normAutofit lnSpcReduction="10000"/>
          </a:bodyPr>
          <a:lstStyle/>
          <a:p>
            <a:r>
              <a:rPr lang="en-GB"/>
              <a:t>Ahh, the joy of Computer Science…. Something so simple given a stupid name so that it sounds smart. </a:t>
            </a:r>
          </a:p>
          <a:p>
            <a:endParaRPr lang="en-GB"/>
          </a:p>
          <a:p>
            <a:r>
              <a:rPr lang="en-GB"/>
              <a:t>Bit Shift.</a:t>
            </a:r>
          </a:p>
          <a:p>
            <a:endParaRPr lang="en-GB"/>
          </a:p>
          <a:p>
            <a:r>
              <a:rPr lang="en-GB"/>
              <a:t>Bit shift just means moving a binary number. </a:t>
            </a:r>
          </a:p>
          <a:p>
            <a:endParaRPr lang="en-GB"/>
          </a:p>
          <a:p>
            <a:r>
              <a:rPr lang="en-GB"/>
              <a:t>Left bit shift means moving it to the left</a:t>
            </a:r>
          </a:p>
          <a:p>
            <a:endParaRPr lang="en-GB"/>
          </a:p>
          <a:p>
            <a:r>
              <a:rPr lang="en-GB"/>
              <a:t>Right bit shift means moving it to the right </a:t>
            </a:r>
          </a:p>
          <a:p>
            <a:endParaRPr lang="en-GB"/>
          </a:p>
          <a:p>
            <a:r>
              <a:rPr lang="en-GB"/>
              <a:t>Okay, lesson finished, thanks, bye. </a:t>
            </a:r>
          </a:p>
          <a:p>
            <a:r>
              <a:rPr lang="en-GB"/>
              <a:t>No no no…… wtf do you mean moving the number?</a:t>
            </a:r>
          </a:p>
        </p:txBody>
      </p:sp>
    </p:spTree>
    <p:extLst>
      <p:ext uri="{BB962C8B-B14F-4D97-AF65-F5344CB8AC3E}">
        <p14:creationId xmlns:p14="http://schemas.microsoft.com/office/powerpoint/2010/main" val="23183794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Convert denary 25 into binary</a:t>
            </a:r>
          </a:p>
        </p:txBody>
      </p:sp>
      <p:pic>
        <p:nvPicPr>
          <p:cNvPr id="4" name="Content Placeholder 3" descr="Screen Shot 2016-08-25 at 09.53.21.png"/>
          <p:cNvPicPr>
            <a:picLocks noGrp="1" noChangeAspect="1"/>
          </p:cNvPicPr>
          <p:nvPr>
            <p:ph idx="1"/>
          </p:nvPr>
        </p:nvPicPr>
        <p:blipFill rotWithShape="1">
          <a:blip r:embed="rId2">
            <a:extLst>
              <a:ext uri="{28A0092B-C50C-407E-A947-70E740481C1C}">
                <a14:useLocalDpi xmlns:a14="http://schemas.microsoft.com/office/drawing/2010/main" val="0"/>
              </a:ext>
            </a:extLst>
          </a:blip>
          <a:srcRect t="-892" b="45"/>
          <a:stretch/>
        </p:blipFill>
        <p:spPr>
          <a:xfrm>
            <a:off x="1524000" y="1019404"/>
            <a:ext cx="9144000" cy="1236654"/>
          </a:xfrm>
        </p:spPr>
      </p:pic>
      <p:sp>
        <p:nvSpPr>
          <p:cNvPr id="6" name="TextBox 5"/>
          <p:cNvSpPr txBox="1"/>
          <p:nvPr/>
        </p:nvSpPr>
        <p:spPr>
          <a:xfrm>
            <a:off x="1524000" y="4395136"/>
            <a:ext cx="9144000" cy="1569660"/>
          </a:xfrm>
          <a:prstGeom prst="rect">
            <a:avLst/>
          </a:prstGeom>
          <a:noFill/>
        </p:spPr>
        <p:txBody>
          <a:bodyPr wrap="square" rtlCol="0">
            <a:spAutoFit/>
          </a:bodyPr>
          <a:lstStyle/>
          <a:p>
            <a:r>
              <a:rPr lang="en-US" sz="3200">
                <a:latin typeface="Avenir Book"/>
                <a:cs typeface="Avenir Book"/>
              </a:rPr>
              <a:t>     0        0       0        1       1        0       0        1</a:t>
            </a:r>
          </a:p>
          <a:p>
            <a:endParaRPr lang="en-US" sz="3200">
              <a:latin typeface="Avenir Book"/>
              <a:cs typeface="Avenir Book"/>
            </a:endParaRPr>
          </a:p>
          <a:p>
            <a:r>
              <a:rPr lang="en-US" sz="3200">
                <a:latin typeface="Avenir Book"/>
                <a:cs typeface="Avenir Book"/>
              </a:rPr>
              <a:t>                                 </a:t>
            </a:r>
          </a:p>
        </p:txBody>
      </p:sp>
      <p:sp>
        <p:nvSpPr>
          <p:cNvPr id="7" name="Rectangle 6"/>
          <p:cNvSpPr/>
          <p:nvPr/>
        </p:nvSpPr>
        <p:spPr>
          <a:xfrm>
            <a:off x="1904013" y="4395136"/>
            <a:ext cx="8262975" cy="574148"/>
          </a:xfrm>
          <a:prstGeom prst="rect">
            <a:avLst/>
          </a:prstGeom>
          <a:solidFill>
            <a:schemeClr val="accent3"/>
          </a:solidFill>
          <a:ln>
            <a:solidFill>
              <a:schemeClr val="accent3">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01908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C0DF55-56DF-CC44-B3A6-5F037E44EE4C}"/>
              </a:ext>
            </a:extLst>
          </p:cNvPr>
          <p:cNvSpPr>
            <a:spLocks noGrp="1"/>
          </p:cNvSpPr>
          <p:nvPr>
            <p:ph type="title"/>
          </p:nvPr>
        </p:nvSpPr>
        <p:spPr/>
        <p:txBody>
          <a:bodyPr>
            <a:normAutofit fontScale="90000"/>
          </a:bodyPr>
          <a:lstStyle/>
          <a:p>
            <a:r>
              <a:rPr lang="en-GB"/>
              <a:t>Left Bit shift</a:t>
            </a:r>
          </a:p>
        </p:txBody>
      </p:sp>
      <p:sp>
        <p:nvSpPr>
          <p:cNvPr id="3" name="Content Placeholder 2">
            <a:extLst>
              <a:ext uri="{FF2B5EF4-FFF2-40B4-BE49-F238E27FC236}">
                <a16:creationId xmlns:a16="http://schemas.microsoft.com/office/drawing/2014/main" id="{FFA29C41-A979-134F-838C-E4665B7943F3}"/>
              </a:ext>
            </a:extLst>
          </p:cNvPr>
          <p:cNvSpPr>
            <a:spLocks noGrp="1"/>
          </p:cNvSpPr>
          <p:nvPr>
            <p:ph idx="1"/>
          </p:nvPr>
        </p:nvSpPr>
        <p:spPr/>
        <p:txBody>
          <a:bodyPr/>
          <a:lstStyle/>
          <a:p>
            <a:r>
              <a:rPr lang="en-GB"/>
              <a:t>Lets start with a random binary number 00010101</a:t>
            </a:r>
          </a:p>
        </p:txBody>
      </p:sp>
      <p:graphicFrame>
        <p:nvGraphicFramePr>
          <p:cNvPr id="4" name="Table 4">
            <a:extLst>
              <a:ext uri="{FF2B5EF4-FFF2-40B4-BE49-F238E27FC236}">
                <a16:creationId xmlns:a16="http://schemas.microsoft.com/office/drawing/2014/main" id="{820F58C7-7F16-F845-896B-24FD8A1DED58}"/>
              </a:ext>
            </a:extLst>
          </p:cNvPr>
          <p:cNvGraphicFramePr>
            <a:graphicFrameLocks noGrp="1"/>
          </p:cNvGraphicFramePr>
          <p:nvPr>
            <p:extLst>
              <p:ext uri="{D42A27DB-BD31-4B8C-83A1-F6EECF244321}">
                <p14:modId xmlns:p14="http://schemas.microsoft.com/office/powerpoint/2010/main" val="245205683"/>
              </p:ext>
            </p:extLst>
          </p:nvPr>
        </p:nvGraphicFramePr>
        <p:xfrm>
          <a:off x="172675" y="1081173"/>
          <a:ext cx="11846650" cy="5242560"/>
        </p:xfrm>
        <a:graphic>
          <a:graphicData uri="http://schemas.openxmlformats.org/drawingml/2006/table">
            <a:tbl>
              <a:tblPr firstRow="1" bandRow="1">
                <a:tableStyleId>{5C22544A-7EE6-4342-B048-85BDC9FD1C3A}</a:tableStyleId>
              </a:tblPr>
              <a:tblGrid>
                <a:gridCol w="5259478">
                  <a:extLst>
                    <a:ext uri="{9D8B030D-6E8A-4147-A177-3AD203B41FA5}">
                      <a16:colId xmlns:a16="http://schemas.microsoft.com/office/drawing/2014/main" val="1108592378"/>
                    </a:ext>
                  </a:extLst>
                </a:gridCol>
                <a:gridCol w="755328">
                  <a:extLst>
                    <a:ext uri="{9D8B030D-6E8A-4147-A177-3AD203B41FA5}">
                      <a16:colId xmlns:a16="http://schemas.microsoft.com/office/drawing/2014/main" val="1332054659"/>
                    </a:ext>
                  </a:extLst>
                </a:gridCol>
                <a:gridCol w="755328">
                  <a:extLst>
                    <a:ext uri="{9D8B030D-6E8A-4147-A177-3AD203B41FA5}">
                      <a16:colId xmlns:a16="http://schemas.microsoft.com/office/drawing/2014/main" val="348384342"/>
                    </a:ext>
                  </a:extLst>
                </a:gridCol>
                <a:gridCol w="819211">
                  <a:extLst>
                    <a:ext uri="{9D8B030D-6E8A-4147-A177-3AD203B41FA5}">
                      <a16:colId xmlns:a16="http://schemas.microsoft.com/office/drawing/2014/main" val="5573586"/>
                    </a:ext>
                  </a:extLst>
                </a:gridCol>
                <a:gridCol w="819211">
                  <a:extLst>
                    <a:ext uri="{9D8B030D-6E8A-4147-A177-3AD203B41FA5}">
                      <a16:colId xmlns:a16="http://schemas.microsoft.com/office/drawing/2014/main" val="2131882863"/>
                    </a:ext>
                  </a:extLst>
                </a:gridCol>
                <a:gridCol w="819211">
                  <a:extLst>
                    <a:ext uri="{9D8B030D-6E8A-4147-A177-3AD203B41FA5}">
                      <a16:colId xmlns:a16="http://schemas.microsoft.com/office/drawing/2014/main" val="2557817976"/>
                    </a:ext>
                  </a:extLst>
                </a:gridCol>
                <a:gridCol w="704912">
                  <a:extLst>
                    <a:ext uri="{9D8B030D-6E8A-4147-A177-3AD203B41FA5}">
                      <a16:colId xmlns:a16="http://schemas.microsoft.com/office/drawing/2014/main" val="4226827689"/>
                    </a:ext>
                  </a:extLst>
                </a:gridCol>
                <a:gridCol w="704912">
                  <a:extLst>
                    <a:ext uri="{9D8B030D-6E8A-4147-A177-3AD203B41FA5}">
                      <a16:colId xmlns:a16="http://schemas.microsoft.com/office/drawing/2014/main" val="265616655"/>
                    </a:ext>
                  </a:extLst>
                </a:gridCol>
                <a:gridCol w="704912">
                  <a:extLst>
                    <a:ext uri="{9D8B030D-6E8A-4147-A177-3AD203B41FA5}">
                      <a16:colId xmlns:a16="http://schemas.microsoft.com/office/drawing/2014/main" val="2289624640"/>
                    </a:ext>
                  </a:extLst>
                </a:gridCol>
                <a:gridCol w="504147">
                  <a:extLst>
                    <a:ext uri="{9D8B030D-6E8A-4147-A177-3AD203B41FA5}">
                      <a16:colId xmlns:a16="http://schemas.microsoft.com/office/drawing/2014/main" val="3991525813"/>
                    </a:ext>
                  </a:extLst>
                </a:gridCol>
              </a:tblGrid>
              <a:tr h="397507">
                <a:tc>
                  <a:txBody>
                    <a:bodyPr/>
                    <a:lstStyle/>
                    <a:p>
                      <a:pPr algn="ctr"/>
                      <a:endParaRPr lang="en-GB" sz="280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GB" sz="2800" baseline="3000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2800"/>
                        <a:t>2</a:t>
                      </a:r>
                      <a:r>
                        <a:rPr lang="en-GB" sz="2800" baseline="30000"/>
                        <a:t>7</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2800"/>
                        <a:t>2</a:t>
                      </a:r>
                      <a:r>
                        <a:rPr lang="en-GB" sz="2800" baseline="30000"/>
                        <a:t>6</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2800"/>
                        <a:t>2</a:t>
                      </a:r>
                      <a:r>
                        <a:rPr lang="en-GB" sz="2800" baseline="30000"/>
                        <a:t>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2800"/>
                        <a:t>2</a:t>
                      </a:r>
                      <a:r>
                        <a:rPr lang="en-GB" sz="2800" baseline="30000"/>
                        <a:t>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2800"/>
                        <a:t>2</a:t>
                      </a:r>
                      <a:r>
                        <a:rPr lang="en-GB" sz="2800" baseline="30000"/>
                        <a:t>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2800"/>
                        <a:t>2</a:t>
                      </a:r>
                      <a:r>
                        <a:rPr lang="en-GB" sz="2800" baseline="30000"/>
                        <a:t>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2800"/>
                        <a:t>2</a:t>
                      </a:r>
                      <a:r>
                        <a:rPr lang="en-GB" sz="2800" baseline="30000"/>
                        <a:t>1</a:t>
                      </a:r>
                    </a:p>
                  </a:txBody>
                  <a:tcPr/>
                </a:tc>
                <a:tc>
                  <a:txBody>
                    <a:bodyPr/>
                    <a:lstStyle/>
                    <a:p>
                      <a:pPr algn="ctr"/>
                      <a:r>
                        <a:rPr lang="en-GB" sz="2800"/>
                        <a:t>2</a:t>
                      </a:r>
                      <a:r>
                        <a:rPr lang="en-GB" sz="2800" baseline="30000"/>
                        <a:t>0</a:t>
                      </a:r>
                    </a:p>
                  </a:txBody>
                  <a:tcPr/>
                </a:tc>
                <a:extLst>
                  <a:ext uri="{0D108BD9-81ED-4DB2-BD59-A6C34878D82A}">
                    <a16:rowId xmlns:a16="http://schemas.microsoft.com/office/drawing/2014/main" val="2325804274"/>
                  </a:ext>
                </a:extLst>
              </a:tr>
              <a:tr h="397507">
                <a:tc>
                  <a:txBody>
                    <a:bodyPr/>
                    <a:lstStyle/>
                    <a:p>
                      <a:pPr algn="ctr"/>
                      <a:endParaRPr lang="en-GB" sz="2800"/>
                    </a:p>
                  </a:txBody>
                  <a:tcPr/>
                </a:tc>
                <a:tc>
                  <a:txBody>
                    <a:bodyPr/>
                    <a:lstStyle/>
                    <a:p>
                      <a:pPr algn="ctr"/>
                      <a:endParaRPr lang="en-GB" sz="2800"/>
                    </a:p>
                  </a:txBody>
                  <a:tcPr/>
                </a:tc>
                <a:tc>
                  <a:txBody>
                    <a:bodyPr/>
                    <a:lstStyle/>
                    <a:p>
                      <a:pPr algn="ctr"/>
                      <a:r>
                        <a:rPr lang="en-GB" sz="2800">
                          <a:solidFill>
                            <a:schemeClr val="bg1"/>
                          </a:solidFill>
                        </a:rPr>
                        <a:t>128</a:t>
                      </a:r>
                    </a:p>
                  </a:txBody>
                  <a:tcPr>
                    <a:solidFill>
                      <a:srgbClr val="0070C0"/>
                    </a:solidFill>
                  </a:tcPr>
                </a:tc>
                <a:tc>
                  <a:txBody>
                    <a:bodyPr/>
                    <a:lstStyle/>
                    <a:p>
                      <a:pPr algn="ctr"/>
                      <a:r>
                        <a:rPr lang="en-GB" sz="2800">
                          <a:solidFill>
                            <a:schemeClr val="bg1"/>
                          </a:solidFill>
                        </a:rPr>
                        <a:t>64</a:t>
                      </a:r>
                    </a:p>
                  </a:txBody>
                  <a:tcPr>
                    <a:solidFill>
                      <a:srgbClr val="0070C0"/>
                    </a:solidFill>
                  </a:tcPr>
                </a:tc>
                <a:tc>
                  <a:txBody>
                    <a:bodyPr/>
                    <a:lstStyle/>
                    <a:p>
                      <a:pPr algn="ctr"/>
                      <a:r>
                        <a:rPr lang="en-GB" sz="2800">
                          <a:solidFill>
                            <a:schemeClr val="bg1"/>
                          </a:solidFill>
                        </a:rPr>
                        <a:t>32</a:t>
                      </a:r>
                    </a:p>
                  </a:txBody>
                  <a:tcPr>
                    <a:solidFill>
                      <a:srgbClr val="0070C0"/>
                    </a:solidFill>
                  </a:tcPr>
                </a:tc>
                <a:tc>
                  <a:txBody>
                    <a:bodyPr/>
                    <a:lstStyle/>
                    <a:p>
                      <a:pPr algn="ctr"/>
                      <a:r>
                        <a:rPr lang="en-GB" sz="2800">
                          <a:solidFill>
                            <a:schemeClr val="bg1"/>
                          </a:solidFill>
                        </a:rPr>
                        <a:t>16</a:t>
                      </a:r>
                    </a:p>
                  </a:txBody>
                  <a:tcPr>
                    <a:solidFill>
                      <a:srgbClr val="0070C0"/>
                    </a:solidFill>
                  </a:tcPr>
                </a:tc>
                <a:tc>
                  <a:txBody>
                    <a:bodyPr/>
                    <a:lstStyle/>
                    <a:p>
                      <a:pPr algn="ctr"/>
                      <a:r>
                        <a:rPr lang="en-GB" sz="2800">
                          <a:solidFill>
                            <a:schemeClr val="bg1"/>
                          </a:solidFill>
                        </a:rPr>
                        <a:t>8</a:t>
                      </a:r>
                    </a:p>
                  </a:txBody>
                  <a:tcPr>
                    <a:solidFill>
                      <a:srgbClr val="0070C0"/>
                    </a:solidFill>
                  </a:tcPr>
                </a:tc>
                <a:tc>
                  <a:txBody>
                    <a:bodyPr/>
                    <a:lstStyle/>
                    <a:p>
                      <a:pPr algn="ctr"/>
                      <a:r>
                        <a:rPr lang="en-GB" sz="2800">
                          <a:solidFill>
                            <a:schemeClr val="bg1"/>
                          </a:solidFill>
                        </a:rPr>
                        <a:t>4</a:t>
                      </a:r>
                    </a:p>
                  </a:txBody>
                  <a:tcPr>
                    <a:solidFill>
                      <a:srgbClr val="0070C0"/>
                    </a:solidFill>
                  </a:tcPr>
                </a:tc>
                <a:tc>
                  <a:txBody>
                    <a:bodyPr/>
                    <a:lstStyle/>
                    <a:p>
                      <a:pPr algn="ctr"/>
                      <a:r>
                        <a:rPr lang="en-GB" sz="2800">
                          <a:solidFill>
                            <a:schemeClr val="bg1"/>
                          </a:solidFill>
                        </a:rPr>
                        <a:t>2</a:t>
                      </a:r>
                    </a:p>
                  </a:txBody>
                  <a:tcPr>
                    <a:solidFill>
                      <a:srgbClr val="0070C0"/>
                    </a:solidFill>
                  </a:tcPr>
                </a:tc>
                <a:tc>
                  <a:txBody>
                    <a:bodyPr/>
                    <a:lstStyle/>
                    <a:p>
                      <a:pPr algn="ctr"/>
                      <a:r>
                        <a:rPr lang="en-GB" sz="2800">
                          <a:solidFill>
                            <a:schemeClr val="bg1"/>
                          </a:solidFill>
                        </a:rPr>
                        <a:t>1</a:t>
                      </a:r>
                    </a:p>
                  </a:txBody>
                  <a:tcPr>
                    <a:solidFill>
                      <a:srgbClr val="0070C0"/>
                    </a:solidFill>
                  </a:tcPr>
                </a:tc>
                <a:extLst>
                  <a:ext uri="{0D108BD9-81ED-4DB2-BD59-A6C34878D82A}">
                    <a16:rowId xmlns:a16="http://schemas.microsoft.com/office/drawing/2014/main" val="108041840"/>
                  </a:ext>
                </a:extLst>
              </a:tr>
              <a:tr h="397507">
                <a:tc>
                  <a:txBody>
                    <a:bodyPr/>
                    <a:lstStyle/>
                    <a:p>
                      <a:pPr algn="l"/>
                      <a:r>
                        <a:rPr lang="en-GB" sz="2400"/>
                        <a:t>Original (Decimal 21) </a:t>
                      </a:r>
                    </a:p>
                  </a:txBody>
                  <a:tcPr/>
                </a:tc>
                <a:tc>
                  <a:txBody>
                    <a:bodyPr/>
                    <a:lstStyle/>
                    <a:p>
                      <a:pPr algn="ctr"/>
                      <a:endParaRPr lang="en-GB" sz="2800"/>
                    </a:p>
                  </a:txBody>
                  <a:tcPr/>
                </a:tc>
                <a:tc>
                  <a:txBody>
                    <a:bodyPr/>
                    <a:lstStyle/>
                    <a:p>
                      <a:pPr algn="ctr"/>
                      <a:r>
                        <a:rPr lang="en-GB" sz="2800">
                          <a:solidFill>
                            <a:srgbClr val="FF0000"/>
                          </a:solidFill>
                        </a:rPr>
                        <a:t>0</a:t>
                      </a:r>
                    </a:p>
                  </a:txBody>
                  <a:tcPr/>
                </a:tc>
                <a:tc>
                  <a:txBody>
                    <a:bodyPr/>
                    <a:lstStyle/>
                    <a:p>
                      <a:pPr algn="ctr"/>
                      <a:r>
                        <a:rPr lang="en-GB" sz="2800">
                          <a:solidFill>
                            <a:srgbClr val="FF0000"/>
                          </a:solidFill>
                        </a:rPr>
                        <a:t>0</a:t>
                      </a:r>
                    </a:p>
                  </a:txBody>
                  <a:tcPr/>
                </a:tc>
                <a:tc>
                  <a:txBody>
                    <a:bodyPr/>
                    <a:lstStyle/>
                    <a:p>
                      <a:pPr algn="ctr"/>
                      <a:r>
                        <a:rPr lang="en-GB" sz="2800">
                          <a:solidFill>
                            <a:srgbClr val="FF0000"/>
                          </a:solidFill>
                        </a:rPr>
                        <a:t>0</a:t>
                      </a:r>
                    </a:p>
                  </a:txBody>
                  <a:tcPr/>
                </a:tc>
                <a:tc>
                  <a:txBody>
                    <a:bodyPr/>
                    <a:lstStyle/>
                    <a:p>
                      <a:pPr algn="ctr"/>
                      <a:r>
                        <a:rPr lang="en-GB" sz="2800">
                          <a:solidFill>
                            <a:srgbClr val="FF0000"/>
                          </a:solidFill>
                        </a:rPr>
                        <a:t>1</a:t>
                      </a:r>
                    </a:p>
                  </a:txBody>
                  <a:tcPr/>
                </a:tc>
                <a:tc>
                  <a:txBody>
                    <a:bodyPr/>
                    <a:lstStyle/>
                    <a:p>
                      <a:pPr algn="ctr"/>
                      <a:r>
                        <a:rPr lang="en-GB" sz="2800">
                          <a:solidFill>
                            <a:srgbClr val="FF0000"/>
                          </a:solidFill>
                        </a:rPr>
                        <a:t>0</a:t>
                      </a:r>
                    </a:p>
                  </a:txBody>
                  <a:tcPr/>
                </a:tc>
                <a:tc>
                  <a:txBody>
                    <a:bodyPr/>
                    <a:lstStyle/>
                    <a:p>
                      <a:pPr algn="ctr"/>
                      <a:r>
                        <a:rPr lang="en-GB" sz="2800">
                          <a:solidFill>
                            <a:srgbClr val="FF0000"/>
                          </a:solidFill>
                        </a:rPr>
                        <a:t>1</a:t>
                      </a:r>
                    </a:p>
                  </a:txBody>
                  <a:tcPr/>
                </a:tc>
                <a:tc>
                  <a:txBody>
                    <a:bodyPr/>
                    <a:lstStyle/>
                    <a:p>
                      <a:pPr algn="ctr"/>
                      <a:r>
                        <a:rPr lang="en-GB" sz="2800">
                          <a:solidFill>
                            <a:srgbClr val="FF0000"/>
                          </a:solidFill>
                        </a:rPr>
                        <a:t>0</a:t>
                      </a:r>
                    </a:p>
                  </a:txBody>
                  <a:tcPr/>
                </a:tc>
                <a:tc>
                  <a:txBody>
                    <a:bodyPr/>
                    <a:lstStyle/>
                    <a:p>
                      <a:pPr algn="ctr"/>
                      <a:r>
                        <a:rPr lang="en-GB" sz="2800">
                          <a:solidFill>
                            <a:srgbClr val="FF0000"/>
                          </a:solidFill>
                        </a:rPr>
                        <a:t>1</a:t>
                      </a:r>
                    </a:p>
                  </a:txBody>
                  <a:tcPr/>
                </a:tc>
                <a:extLst>
                  <a:ext uri="{0D108BD9-81ED-4DB2-BD59-A6C34878D82A}">
                    <a16:rowId xmlns:a16="http://schemas.microsoft.com/office/drawing/2014/main" val="4230129155"/>
                  </a:ext>
                </a:extLst>
              </a:tr>
              <a:tr h="397507">
                <a:tc>
                  <a:txBody>
                    <a:bodyPr/>
                    <a:lstStyle/>
                    <a:p>
                      <a:pPr algn="l"/>
                      <a:r>
                        <a:rPr lang="en-GB" sz="2400"/>
                        <a:t>Now we move that number to the left</a:t>
                      </a:r>
                    </a:p>
                  </a:txBody>
                  <a:tcPr/>
                </a:tc>
                <a:tc>
                  <a:txBody>
                    <a:bodyPr/>
                    <a:lstStyle/>
                    <a:p>
                      <a:pPr algn="ctr"/>
                      <a:r>
                        <a:rPr lang="en-GB" sz="2800">
                          <a:solidFill>
                            <a:srgbClr val="FFFF00"/>
                          </a:solidFill>
                        </a:rPr>
                        <a:t>0</a:t>
                      </a:r>
                    </a:p>
                  </a:txBody>
                  <a:tcPr/>
                </a:tc>
                <a:tc>
                  <a:txBody>
                    <a:bodyPr/>
                    <a:lstStyle/>
                    <a:p>
                      <a:pPr algn="ctr"/>
                      <a:r>
                        <a:rPr lang="en-GB" sz="2800">
                          <a:solidFill>
                            <a:srgbClr val="FF0000"/>
                          </a:solidFill>
                        </a:rPr>
                        <a:t>0</a:t>
                      </a:r>
                    </a:p>
                  </a:txBody>
                  <a:tcPr/>
                </a:tc>
                <a:tc>
                  <a:txBody>
                    <a:bodyPr/>
                    <a:lstStyle/>
                    <a:p>
                      <a:pPr algn="ctr"/>
                      <a:r>
                        <a:rPr lang="en-GB" sz="2800">
                          <a:solidFill>
                            <a:srgbClr val="FF0000"/>
                          </a:solidFill>
                        </a:rPr>
                        <a:t>0</a:t>
                      </a:r>
                    </a:p>
                  </a:txBody>
                  <a:tcPr/>
                </a:tc>
                <a:tc>
                  <a:txBody>
                    <a:bodyPr/>
                    <a:lstStyle/>
                    <a:p>
                      <a:pPr algn="ctr"/>
                      <a:r>
                        <a:rPr lang="en-GB" sz="2800">
                          <a:solidFill>
                            <a:srgbClr val="FF0000"/>
                          </a:solidFill>
                        </a:rPr>
                        <a:t>1</a:t>
                      </a:r>
                    </a:p>
                  </a:txBody>
                  <a:tcPr/>
                </a:tc>
                <a:tc>
                  <a:txBody>
                    <a:bodyPr/>
                    <a:lstStyle/>
                    <a:p>
                      <a:pPr algn="ctr"/>
                      <a:r>
                        <a:rPr lang="en-GB" sz="2800">
                          <a:solidFill>
                            <a:srgbClr val="FF0000"/>
                          </a:solidFill>
                        </a:rPr>
                        <a:t>0</a:t>
                      </a:r>
                    </a:p>
                  </a:txBody>
                  <a:tcPr/>
                </a:tc>
                <a:tc>
                  <a:txBody>
                    <a:bodyPr/>
                    <a:lstStyle/>
                    <a:p>
                      <a:pPr algn="ctr"/>
                      <a:r>
                        <a:rPr lang="en-GB" sz="2800">
                          <a:solidFill>
                            <a:srgbClr val="FF0000"/>
                          </a:solidFill>
                        </a:rPr>
                        <a:t>1</a:t>
                      </a:r>
                    </a:p>
                  </a:txBody>
                  <a:tcPr/>
                </a:tc>
                <a:tc>
                  <a:txBody>
                    <a:bodyPr/>
                    <a:lstStyle/>
                    <a:p>
                      <a:pPr algn="ctr"/>
                      <a:r>
                        <a:rPr lang="en-GB" sz="2800">
                          <a:solidFill>
                            <a:srgbClr val="FF0000"/>
                          </a:solidFill>
                        </a:rPr>
                        <a:t>0</a:t>
                      </a:r>
                    </a:p>
                  </a:txBody>
                  <a:tcPr/>
                </a:tc>
                <a:tc>
                  <a:txBody>
                    <a:bodyPr/>
                    <a:lstStyle/>
                    <a:p>
                      <a:pPr algn="ctr"/>
                      <a:r>
                        <a:rPr lang="en-GB" sz="2800">
                          <a:solidFill>
                            <a:srgbClr val="FF0000"/>
                          </a:solidFill>
                        </a:rPr>
                        <a:t>1</a:t>
                      </a:r>
                    </a:p>
                  </a:txBody>
                  <a:tcPr/>
                </a:tc>
                <a:tc>
                  <a:txBody>
                    <a:bodyPr/>
                    <a:lstStyle/>
                    <a:p>
                      <a:pPr algn="ctr"/>
                      <a:endParaRPr lang="en-GB" sz="2800"/>
                    </a:p>
                  </a:txBody>
                  <a:tcPr>
                    <a:solidFill>
                      <a:srgbClr val="FFFF00"/>
                    </a:solidFill>
                  </a:tcPr>
                </a:tc>
                <a:extLst>
                  <a:ext uri="{0D108BD9-81ED-4DB2-BD59-A6C34878D82A}">
                    <a16:rowId xmlns:a16="http://schemas.microsoft.com/office/drawing/2014/main" val="505652461"/>
                  </a:ext>
                </a:extLst>
              </a:tr>
              <a:tr h="397507">
                <a:tc gridSpan="10">
                  <a:txBody>
                    <a:bodyPr/>
                    <a:lstStyle/>
                    <a:p>
                      <a:pPr algn="l"/>
                      <a:r>
                        <a:rPr lang="en-GB" sz="2400"/>
                        <a:t>But now we have a problem, we have an extra 0 on the left and an empty space on the right</a:t>
                      </a:r>
                    </a:p>
                  </a:txBody>
                  <a:tcPr/>
                </a:tc>
                <a:tc hMerge="1">
                  <a:txBody>
                    <a:bodyPr/>
                    <a:lstStyle/>
                    <a:p>
                      <a:pPr algn="ctr"/>
                      <a:endParaRPr lang="en-GB" sz="2800"/>
                    </a:p>
                  </a:txBody>
                  <a:tcPr/>
                </a:tc>
                <a:tc hMerge="1">
                  <a:txBody>
                    <a:bodyPr/>
                    <a:lstStyle/>
                    <a:p>
                      <a:pPr algn="ctr"/>
                      <a:endParaRPr lang="en-GB" sz="2800"/>
                    </a:p>
                  </a:txBody>
                  <a:tcPr/>
                </a:tc>
                <a:tc hMerge="1">
                  <a:txBody>
                    <a:bodyPr/>
                    <a:lstStyle/>
                    <a:p>
                      <a:pPr algn="ctr"/>
                      <a:endParaRPr lang="en-GB" sz="2800"/>
                    </a:p>
                  </a:txBody>
                  <a:tcPr/>
                </a:tc>
                <a:tc hMerge="1">
                  <a:txBody>
                    <a:bodyPr/>
                    <a:lstStyle/>
                    <a:p>
                      <a:pPr algn="ctr"/>
                      <a:endParaRPr lang="en-GB" sz="2800"/>
                    </a:p>
                  </a:txBody>
                  <a:tcPr/>
                </a:tc>
                <a:tc hMerge="1">
                  <a:txBody>
                    <a:bodyPr/>
                    <a:lstStyle/>
                    <a:p>
                      <a:pPr algn="ctr"/>
                      <a:endParaRPr lang="en-GB" sz="2800"/>
                    </a:p>
                  </a:txBody>
                  <a:tcPr/>
                </a:tc>
                <a:tc hMerge="1">
                  <a:txBody>
                    <a:bodyPr/>
                    <a:lstStyle/>
                    <a:p>
                      <a:pPr algn="ctr"/>
                      <a:endParaRPr lang="en-GB" sz="2800"/>
                    </a:p>
                  </a:txBody>
                  <a:tcPr/>
                </a:tc>
                <a:tc hMerge="1">
                  <a:txBody>
                    <a:bodyPr/>
                    <a:lstStyle/>
                    <a:p>
                      <a:pPr algn="ctr"/>
                      <a:endParaRPr lang="en-GB" sz="2800"/>
                    </a:p>
                  </a:txBody>
                  <a:tcPr/>
                </a:tc>
                <a:tc hMerge="1">
                  <a:txBody>
                    <a:bodyPr/>
                    <a:lstStyle/>
                    <a:p>
                      <a:pPr algn="ctr"/>
                      <a:endParaRPr lang="en-GB" sz="2800"/>
                    </a:p>
                  </a:txBody>
                  <a:tcPr/>
                </a:tc>
                <a:tc hMerge="1">
                  <a:txBody>
                    <a:bodyPr/>
                    <a:lstStyle/>
                    <a:p>
                      <a:pPr algn="ctr"/>
                      <a:endParaRPr lang="en-GB" sz="2800"/>
                    </a:p>
                  </a:txBody>
                  <a:tcPr/>
                </a:tc>
                <a:extLst>
                  <a:ext uri="{0D108BD9-81ED-4DB2-BD59-A6C34878D82A}">
                    <a16:rowId xmlns:a16="http://schemas.microsoft.com/office/drawing/2014/main" val="181903716"/>
                  </a:ext>
                </a:extLst>
              </a:tr>
              <a:tr h="397507">
                <a:tc gridSpan="10">
                  <a:txBody>
                    <a:bodyPr/>
                    <a:lstStyle/>
                    <a:p>
                      <a:pPr algn="l"/>
                      <a:r>
                        <a:rPr lang="en-GB" sz="2400"/>
                        <a:t>We just forget about the extra 0 on the left, this is OVERFLOW. </a:t>
                      </a:r>
                    </a:p>
                    <a:p>
                      <a:pPr algn="l"/>
                      <a:r>
                        <a:rPr lang="en-GB" sz="2400"/>
                        <a:t>And we just fill in the empty space with a 0.</a:t>
                      </a:r>
                    </a:p>
                  </a:txBody>
                  <a:tcPr/>
                </a:tc>
                <a:tc hMerge="1">
                  <a:txBody>
                    <a:bodyPr/>
                    <a:lstStyle/>
                    <a:p>
                      <a:pPr algn="ctr"/>
                      <a:endParaRPr lang="en-GB" sz="2800"/>
                    </a:p>
                  </a:txBody>
                  <a:tcPr/>
                </a:tc>
                <a:tc hMerge="1">
                  <a:txBody>
                    <a:bodyPr/>
                    <a:lstStyle/>
                    <a:p>
                      <a:pPr algn="ctr"/>
                      <a:endParaRPr lang="en-GB" sz="2800"/>
                    </a:p>
                  </a:txBody>
                  <a:tcPr/>
                </a:tc>
                <a:tc hMerge="1">
                  <a:txBody>
                    <a:bodyPr/>
                    <a:lstStyle/>
                    <a:p>
                      <a:pPr algn="ctr"/>
                      <a:endParaRPr lang="en-GB" sz="2800"/>
                    </a:p>
                  </a:txBody>
                  <a:tcPr/>
                </a:tc>
                <a:tc hMerge="1">
                  <a:txBody>
                    <a:bodyPr/>
                    <a:lstStyle/>
                    <a:p>
                      <a:pPr algn="ctr"/>
                      <a:endParaRPr lang="en-GB" sz="2800"/>
                    </a:p>
                  </a:txBody>
                  <a:tcPr/>
                </a:tc>
                <a:tc hMerge="1">
                  <a:txBody>
                    <a:bodyPr/>
                    <a:lstStyle/>
                    <a:p>
                      <a:pPr algn="ctr"/>
                      <a:endParaRPr lang="en-GB" sz="2800"/>
                    </a:p>
                  </a:txBody>
                  <a:tcPr/>
                </a:tc>
                <a:tc hMerge="1">
                  <a:txBody>
                    <a:bodyPr/>
                    <a:lstStyle/>
                    <a:p>
                      <a:pPr algn="ctr"/>
                      <a:endParaRPr lang="en-GB" sz="2800"/>
                    </a:p>
                  </a:txBody>
                  <a:tcPr/>
                </a:tc>
                <a:tc hMerge="1">
                  <a:txBody>
                    <a:bodyPr/>
                    <a:lstStyle/>
                    <a:p>
                      <a:pPr algn="ctr"/>
                      <a:endParaRPr lang="en-GB" sz="2800"/>
                    </a:p>
                  </a:txBody>
                  <a:tcPr/>
                </a:tc>
                <a:tc hMerge="1">
                  <a:txBody>
                    <a:bodyPr/>
                    <a:lstStyle/>
                    <a:p>
                      <a:pPr algn="ctr"/>
                      <a:endParaRPr lang="en-GB" sz="2800"/>
                    </a:p>
                  </a:txBody>
                  <a:tcPr/>
                </a:tc>
                <a:tc hMerge="1">
                  <a:txBody>
                    <a:bodyPr/>
                    <a:lstStyle/>
                    <a:p>
                      <a:pPr algn="ctr"/>
                      <a:endParaRPr lang="en-GB" sz="2800"/>
                    </a:p>
                  </a:txBody>
                  <a:tcPr/>
                </a:tc>
                <a:extLst>
                  <a:ext uri="{0D108BD9-81ED-4DB2-BD59-A6C34878D82A}">
                    <a16:rowId xmlns:a16="http://schemas.microsoft.com/office/drawing/2014/main" val="1134188717"/>
                  </a:ext>
                </a:extLst>
              </a:tr>
              <a:tr h="397507">
                <a:tc>
                  <a:txBody>
                    <a:bodyPr/>
                    <a:lstStyle/>
                    <a:p>
                      <a:pPr algn="ctr"/>
                      <a:endParaRPr lang="en-GB" sz="2800"/>
                    </a:p>
                  </a:txBody>
                  <a:tcPr/>
                </a:tc>
                <a:tc>
                  <a:txBody>
                    <a:bodyPr/>
                    <a:lstStyle/>
                    <a:p>
                      <a:pPr algn="ctr"/>
                      <a:endParaRPr lang="en-GB" sz="2800"/>
                    </a:p>
                  </a:txBody>
                  <a:tcPr/>
                </a:tc>
                <a:tc>
                  <a:txBody>
                    <a:bodyPr/>
                    <a:lstStyle/>
                    <a:p>
                      <a:pPr algn="ctr"/>
                      <a:r>
                        <a:rPr lang="en-GB" sz="2800">
                          <a:solidFill>
                            <a:srgbClr val="FF0000"/>
                          </a:solidFill>
                        </a:rPr>
                        <a:t>0</a:t>
                      </a:r>
                    </a:p>
                  </a:txBody>
                  <a:tcPr/>
                </a:tc>
                <a:tc>
                  <a:txBody>
                    <a:bodyPr/>
                    <a:lstStyle/>
                    <a:p>
                      <a:pPr algn="ctr"/>
                      <a:r>
                        <a:rPr lang="en-GB" sz="2800">
                          <a:solidFill>
                            <a:srgbClr val="FF0000"/>
                          </a:solidFill>
                        </a:rPr>
                        <a:t>0</a:t>
                      </a:r>
                    </a:p>
                  </a:txBody>
                  <a:tcPr/>
                </a:tc>
                <a:tc>
                  <a:txBody>
                    <a:bodyPr/>
                    <a:lstStyle/>
                    <a:p>
                      <a:pPr algn="ctr"/>
                      <a:r>
                        <a:rPr lang="en-GB" sz="2800">
                          <a:solidFill>
                            <a:srgbClr val="FF0000"/>
                          </a:solidFill>
                        </a:rPr>
                        <a:t>1</a:t>
                      </a:r>
                    </a:p>
                  </a:txBody>
                  <a:tcPr/>
                </a:tc>
                <a:tc>
                  <a:txBody>
                    <a:bodyPr/>
                    <a:lstStyle/>
                    <a:p>
                      <a:pPr algn="ctr"/>
                      <a:r>
                        <a:rPr lang="en-GB" sz="2800">
                          <a:solidFill>
                            <a:srgbClr val="FF0000"/>
                          </a:solidFill>
                        </a:rPr>
                        <a:t>0</a:t>
                      </a:r>
                    </a:p>
                  </a:txBody>
                  <a:tcPr/>
                </a:tc>
                <a:tc>
                  <a:txBody>
                    <a:bodyPr/>
                    <a:lstStyle/>
                    <a:p>
                      <a:pPr algn="ctr"/>
                      <a:r>
                        <a:rPr lang="en-GB" sz="2800">
                          <a:solidFill>
                            <a:srgbClr val="FF0000"/>
                          </a:solidFill>
                        </a:rPr>
                        <a:t>1</a:t>
                      </a:r>
                    </a:p>
                  </a:txBody>
                  <a:tcPr/>
                </a:tc>
                <a:tc>
                  <a:txBody>
                    <a:bodyPr/>
                    <a:lstStyle/>
                    <a:p>
                      <a:pPr algn="ctr"/>
                      <a:r>
                        <a:rPr lang="en-GB" sz="2800">
                          <a:solidFill>
                            <a:srgbClr val="FF0000"/>
                          </a:solidFill>
                        </a:rPr>
                        <a:t>0</a:t>
                      </a:r>
                    </a:p>
                  </a:txBody>
                  <a:tcPr/>
                </a:tc>
                <a:tc>
                  <a:txBody>
                    <a:bodyPr/>
                    <a:lstStyle/>
                    <a:p>
                      <a:pPr algn="ctr"/>
                      <a:r>
                        <a:rPr lang="en-GB" sz="2800">
                          <a:solidFill>
                            <a:srgbClr val="FF0000"/>
                          </a:solidFill>
                        </a:rPr>
                        <a:t>1</a:t>
                      </a:r>
                    </a:p>
                  </a:txBody>
                  <a:tcPr/>
                </a:tc>
                <a:tc>
                  <a:txBody>
                    <a:bodyPr/>
                    <a:lstStyle/>
                    <a:p>
                      <a:pPr algn="ctr"/>
                      <a:r>
                        <a:rPr lang="en-GB" sz="2800">
                          <a:solidFill>
                            <a:srgbClr val="FF0000"/>
                          </a:solidFill>
                        </a:rPr>
                        <a:t>0</a:t>
                      </a:r>
                    </a:p>
                  </a:txBody>
                  <a:tcPr/>
                </a:tc>
                <a:extLst>
                  <a:ext uri="{0D108BD9-81ED-4DB2-BD59-A6C34878D82A}">
                    <a16:rowId xmlns:a16="http://schemas.microsoft.com/office/drawing/2014/main" val="3404514268"/>
                  </a:ext>
                </a:extLst>
              </a:tr>
              <a:tr h="397507">
                <a:tc gridSpan="10">
                  <a:txBody>
                    <a:bodyPr/>
                    <a:lstStyle/>
                    <a:p>
                      <a:pPr algn="l"/>
                      <a:r>
                        <a:rPr lang="en-GB" sz="2400"/>
                        <a:t>What’s this number in decimal?</a:t>
                      </a:r>
                    </a:p>
                  </a:txBody>
                  <a:tcPr/>
                </a:tc>
                <a:tc hMerge="1">
                  <a:txBody>
                    <a:bodyPr/>
                    <a:lstStyle/>
                    <a:p>
                      <a:pPr algn="ctr"/>
                      <a:endParaRPr lang="en-GB" sz="2800"/>
                    </a:p>
                  </a:txBody>
                  <a:tcPr/>
                </a:tc>
                <a:tc hMerge="1">
                  <a:txBody>
                    <a:bodyPr/>
                    <a:lstStyle/>
                    <a:p>
                      <a:pPr algn="ctr"/>
                      <a:endParaRPr lang="en-GB" sz="2800"/>
                    </a:p>
                  </a:txBody>
                  <a:tcPr/>
                </a:tc>
                <a:tc hMerge="1">
                  <a:txBody>
                    <a:bodyPr/>
                    <a:lstStyle/>
                    <a:p>
                      <a:pPr algn="ctr"/>
                      <a:endParaRPr lang="en-GB" sz="2800"/>
                    </a:p>
                  </a:txBody>
                  <a:tcPr/>
                </a:tc>
                <a:tc hMerge="1">
                  <a:txBody>
                    <a:bodyPr/>
                    <a:lstStyle/>
                    <a:p>
                      <a:pPr algn="ctr"/>
                      <a:endParaRPr lang="en-GB" sz="2800"/>
                    </a:p>
                  </a:txBody>
                  <a:tcPr/>
                </a:tc>
                <a:tc hMerge="1">
                  <a:txBody>
                    <a:bodyPr/>
                    <a:lstStyle/>
                    <a:p>
                      <a:pPr algn="ctr"/>
                      <a:endParaRPr lang="en-GB" sz="2800"/>
                    </a:p>
                  </a:txBody>
                  <a:tcPr/>
                </a:tc>
                <a:tc hMerge="1">
                  <a:txBody>
                    <a:bodyPr/>
                    <a:lstStyle/>
                    <a:p>
                      <a:pPr algn="ctr"/>
                      <a:endParaRPr lang="en-GB" sz="2800"/>
                    </a:p>
                  </a:txBody>
                  <a:tcPr/>
                </a:tc>
                <a:tc hMerge="1">
                  <a:txBody>
                    <a:bodyPr/>
                    <a:lstStyle/>
                    <a:p>
                      <a:pPr algn="ctr"/>
                      <a:endParaRPr lang="en-GB" sz="2800"/>
                    </a:p>
                  </a:txBody>
                  <a:tcPr/>
                </a:tc>
                <a:tc hMerge="1">
                  <a:txBody>
                    <a:bodyPr/>
                    <a:lstStyle/>
                    <a:p>
                      <a:pPr algn="ctr"/>
                      <a:endParaRPr lang="en-GB" sz="2800"/>
                    </a:p>
                  </a:txBody>
                  <a:tcPr/>
                </a:tc>
                <a:tc hMerge="1">
                  <a:txBody>
                    <a:bodyPr/>
                    <a:lstStyle/>
                    <a:p>
                      <a:pPr algn="ctr"/>
                      <a:endParaRPr lang="en-GB" sz="2800"/>
                    </a:p>
                  </a:txBody>
                  <a:tcPr/>
                </a:tc>
                <a:extLst>
                  <a:ext uri="{0D108BD9-81ED-4DB2-BD59-A6C34878D82A}">
                    <a16:rowId xmlns:a16="http://schemas.microsoft.com/office/drawing/2014/main" val="379847540"/>
                  </a:ext>
                </a:extLst>
              </a:tr>
              <a:tr h="397507">
                <a:tc gridSpan="10">
                  <a:txBody>
                    <a:bodyPr/>
                    <a:lstStyle/>
                    <a:p>
                      <a:pPr algn="l"/>
                      <a:r>
                        <a:rPr lang="en-GB" sz="2400"/>
                        <a:t>42. Its double of our original number</a:t>
                      </a:r>
                    </a:p>
                  </a:txBody>
                  <a:tcPr/>
                </a:tc>
                <a:tc hMerge="1">
                  <a:txBody>
                    <a:bodyPr/>
                    <a:lstStyle/>
                    <a:p>
                      <a:pPr algn="ctr"/>
                      <a:endParaRPr lang="en-GB" sz="2800"/>
                    </a:p>
                  </a:txBody>
                  <a:tcPr/>
                </a:tc>
                <a:tc hMerge="1">
                  <a:txBody>
                    <a:bodyPr/>
                    <a:lstStyle/>
                    <a:p>
                      <a:pPr algn="ctr"/>
                      <a:endParaRPr lang="en-GB" sz="2800"/>
                    </a:p>
                  </a:txBody>
                  <a:tcPr/>
                </a:tc>
                <a:tc hMerge="1">
                  <a:txBody>
                    <a:bodyPr/>
                    <a:lstStyle/>
                    <a:p>
                      <a:pPr algn="ctr"/>
                      <a:endParaRPr lang="en-GB" sz="2800"/>
                    </a:p>
                  </a:txBody>
                  <a:tcPr/>
                </a:tc>
                <a:tc hMerge="1">
                  <a:txBody>
                    <a:bodyPr/>
                    <a:lstStyle/>
                    <a:p>
                      <a:pPr algn="ctr"/>
                      <a:endParaRPr lang="en-GB" sz="2800"/>
                    </a:p>
                  </a:txBody>
                  <a:tcPr/>
                </a:tc>
                <a:tc hMerge="1">
                  <a:txBody>
                    <a:bodyPr/>
                    <a:lstStyle/>
                    <a:p>
                      <a:pPr algn="ctr"/>
                      <a:endParaRPr lang="en-GB" sz="2800"/>
                    </a:p>
                  </a:txBody>
                  <a:tcPr/>
                </a:tc>
                <a:tc hMerge="1">
                  <a:txBody>
                    <a:bodyPr/>
                    <a:lstStyle/>
                    <a:p>
                      <a:pPr algn="ctr"/>
                      <a:endParaRPr lang="en-GB" sz="2800"/>
                    </a:p>
                  </a:txBody>
                  <a:tcPr/>
                </a:tc>
                <a:tc hMerge="1">
                  <a:txBody>
                    <a:bodyPr/>
                    <a:lstStyle/>
                    <a:p>
                      <a:pPr algn="ctr"/>
                      <a:endParaRPr lang="en-GB" sz="2800"/>
                    </a:p>
                  </a:txBody>
                  <a:tcPr/>
                </a:tc>
                <a:tc hMerge="1">
                  <a:txBody>
                    <a:bodyPr/>
                    <a:lstStyle/>
                    <a:p>
                      <a:pPr algn="ctr"/>
                      <a:endParaRPr lang="en-GB" sz="2800"/>
                    </a:p>
                  </a:txBody>
                  <a:tcPr/>
                </a:tc>
                <a:tc hMerge="1">
                  <a:txBody>
                    <a:bodyPr/>
                    <a:lstStyle/>
                    <a:p>
                      <a:pPr algn="ctr"/>
                      <a:endParaRPr lang="en-GB" sz="2800"/>
                    </a:p>
                  </a:txBody>
                  <a:tcPr/>
                </a:tc>
                <a:extLst>
                  <a:ext uri="{0D108BD9-81ED-4DB2-BD59-A6C34878D82A}">
                    <a16:rowId xmlns:a16="http://schemas.microsoft.com/office/drawing/2014/main" val="1489898191"/>
                  </a:ext>
                </a:extLst>
              </a:tr>
              <a:tr h="397507">
                <a:tc gridSpan="10">
                  <a:txBody>
                    <a:bodyPr/>
                    <a:lstStyle/>
                    <a:p>
                      <a:pPr algn="l"/>
                      <a:r>
                        <a:rPr lang="en-GB" sz="2400"/>
                        <a:t>That is left bit shift. We moved our number to the left by 1 space. So it’s a 1 bit left bit shift</a:t>
                      </a:r>
                    </a:p>
                  </a:txBody>
                  <a:tcPr/>
                </a:tc>
                <a:tc hMerge="1">
                  <a:txBody>
                    <a:bodyPr/>
                    <a:lstStyle/>
                    <a:p>
                      <a:pPr algn="ctr"/>
                      <a:endParaRPr lang="en-GB" sz="2800"/>
                    </a:p>
                  </a:txBody>
                  <a:tcPr/>
                </a:tc>
                <a:tc hMerge="1">
                  <a:txBody>
                    <a:bodyPr/>
                    <a:lstStyle/>
                    <a:p>
                      <a:pPr algn="ctr"/>
                      <a:endParaRPr lang="en-GB" sz="2800"/>
                    </a:p>
                  </a:txBody>
                  <a:tcPr/>
                </a:tc>
                <a:tc hMerge="1">
                  <a:txBody>
                    <a:bodyPr/>
                    <a:lstStyle/>
                    <a:p>
                      <a:pPr algn="ctr"/>
                      <a:endParaRPr lang="en-GB" sz="2800"/>
                    </a:p>
                  </a:txBody>
                  <a:tcPr/>
                </a:tc>
                <a:tc hMerge="1">
                  <a:txBody>
                    <a:bodyPr/>
                    <a:lstStyle/>
                    <a:p>
                      <a:pPr algn="ctr"/>
                      <a:endParaRPr lang="en-GB" sz="2800"/>
                    </a:p>
                  </a:txBody>
                  <a:tcPr/>
                </a:tc>
                <a:tc hMerge="1">
                  <a:txBody>
                    <a:bodyPr/>
                    <a:lstStyle/>
                    <a:p>
                      <a:pPr algn="ctr"/>
                      <a:endParaRPr lang="en-GB" sz="2800"/>
                    </a:p>
                  </a:txBody>
                  <a:tcPr/>
                </a:tc>
                <a:tc hMerge="1">
                  <a:txBody>
                    <a:bodyPr/>
                    <a:lstStyle/>
                    <a:p>
                      <a:pPr algn="ctr"/>
                      <a:endParaRPr lang="en-GB" sz="2800"/>
                    </a:p>
                  </a:txBody>
                  <a:tcPr/>
                </a:tc>
                <a:tc hMerge="1">
                  <a:txBody>
                    <a:bodyPr/>
                    <a:lstStyle/>
                    <a:p>
                      <a:pPr algn="ctr"/>
                      <a:endParaRPr lang="en-GB" sz="2800"/>
                    </a:p>
                  </a:txBody>
                  <a:tcPr/>
                </a:tc>
                <a:tc hMerge="1">
                  <a:txBody>
                    <a:bodyPr/>
                    <a:lstStyle/>
                    <a:p>
                      <a:pPr algn="ctr"/>
                      <a:endParaRPr lang="en-GB" sz="2800"/>
                    </a:p>
                  </a:txBody>
                  <a:tcPr/>
                </a:tc>
                <a:tc hMerge="1">
                  <a:txBody>
                    <a:bodyPr/>
                    <a:lstStyle/>
                    <a:p>
                      <a:pPr algn="ctr"/>
                      <a:endParaRPr lang="en-GB" sz="2800"/>
                    </a:p>
                  </a:txBody>
                  <a:tcPr/>
                </a:tc>
                <a:extLst>
                  <a:ext uri="{0D108BD9-81ED-4DB2-BD59-A6C34878D82A}">
                    <a16:rowId xmlns:a16="http://schemas.microsoft.com/office/drawing/2014/main" val="3834331494"/>
                  </a:ext>
                </a:extLst>
              </a:tr>
            </a:tbl>
          </a:graphicData>
        </a:graphic>
      </p:graphicFrame>
      <p:sp>
        <p:nvSpPr>
          <p:cNvPr id="5" name="Rectangle 4">
            <a:extLst>
              <a:ext uri="{FF2B5EF4-FFF2-40B4-BE49-F238E27FC236}">
                <a16:creationId xmlns:a16="http://schemas.microsoft.com/office/drawing/2014/main" id="{4978ADF2-CA37-8E4E-B5A0-75FAF1FEEA96}"/>
              </a:ext>
            </a:extLst>
          </p:cNvPr>
          <p:cNvSpPr/>
          <p:nvPr/>
        </p:nvSpPr>
        <p:spPr>
          <a:xfrm>
            <a:off x="172675" y="2615609"/>
            <a:ext cx="11846650" cy="5316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9AA28F79-4500-764B-B443-7485D42118BB}"/>
              </a:ext>
            </a:extLst>
          </p:cNvPr>
          <p:cNvSpPr/>
          <p:nvPr/>
        </p:nvSpPr>
        <p:spPr>
          <a:xfrm>
            <a:off x="172675" y="3195037"/>
            <a:ext cx="11846650" cy="5316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DB8A0B6E-E903-6244-92A2-77C108C4CF5E}"/>
              </a:ext>
            </a:extLst>
          </p:cNvPr>
          <p:cNvSpPr/>
          <p:nvPr/>
        </p:nvSpPr>
        <p:spPr>
          <a:xfrm>
            <a:off x="172675" y="3747836"/>
            <a:ext cx="11846650" cy="6965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49611910-102D-0240-AF24-0B838302E07D}"/>
              </a:ext>
            </a:extLst>
          </p:cNvPr>
          <p:cNvSpPr/>
          <p:nvPr/>
        </p:nvSpPr>
        <p:spPr>
          <a:xfrm>
            <a:off x="172675" y="4444410"/>
            <a:ext cx="11846650" cy="5330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B86FC017-3A87-0947-8288-B2EB7206ACFB}"/>
              </a:ext>
            </a:extLst>
          </p:cNvPr>
          <p:cNvSpPr/>
          <p:nvPr/>
        </p:nvSpPr>
        <p:spPr>
          <a:xfrm>
            <a:off x="172675" y="4977427"/>
            <a:ext cx="11846650" cy="5330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03227716-412C-164C-A706-1CB25C68B51F}"/>
              </a:ext>
            </a:extLst>
          </p:cNvPr>
          <p:cNvSpPr/>
          <p:nvPr/>
        </p:nvSpPr>
        <p:spPr>
          <a:xfrm>
            <a:off x="172675" y="5444433"/>
            <a:ext cx="11846650" cy="5330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a:extLst>
              <a:ext uri="{FF2B5EF4-FFF2-40B4-BE49-F238E27FC236}">
                <a16:creationId xmlns:a16="http://schemas.microsoft.com/office/drawing/2014/main" id="{3D295F64-5D03-3F49-9B29-4C8CF5261CDB}"/>
              </a:ext>
            </a:extLst>
          </p:cNvPr>
          <p:cNvSpPr/>
          <p:nvPr/>
        </p:nvSpPr>
        <p:spPr>
          <a:xfrm>
            <a:off x="172675" y="5977450"/>
            <a:ext cx="11846650" cy="5330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491096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xit" presetSubtype="10" fill="hold" grpId="0" nodeType="clickEffect">
                                  <p:stCondLst>
                                    <p:cond delay="0"/>
                                  </p:stCondLst>
                                  <p:childTnLst>
                                    <p:animEffect transition="out" filter="blinds(horizontal)">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3" presetClass="exit" presetSubtype="10" fill="hold" grpId="0" nodeType="clickEffect">
                                  <p:stCondLst>
                                    <p:cond delay="0"/>
                                  </p:stCondLst>
                                  <p:childTnLst>
                                    <p:animEffect transition="out" filter="blinds(horizontal)">
                                      <p:cBhvr>
                                        <p:cTn id="11" dur="500"/>
                                        <p:tgtEl>
                                          <p:spTgt spid="6"/>
                                        </p:tgtEl>
                                      </p:cBhvr>
                                    </p:animEffect>
                                    <p:set>
                                      <p:cBhvr>
                                        <p:cTn id="12" dur="1" fill="hold">
                                          <p:stCondLst>
                                            <p:cond delay="499"/>
                                          </p:stCondLst>
                                        </p:cTn>
                                        <p:tgtEl>
                                          <p:spTgt spid="6"/>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3" presetClass="exit" presetSubtype="10" fill="hold" grpId="0" nodeType="clickEffect">
                                  <p:stCondLst>
                                    <p:cond delay="0"/>
                                  </p:stCondLst>
                                  <p:childTnLst>
                                    <p:animEffect transition="out" filter="blinds(horizontal)">
                                      <p:cBhvr>
                                        <p:cTn id="16" dur="500"/>
                                        <p:tgtEl>
                                          <p:spTgt spid="7"/>
                                        </p:tgtEl>
                                      </p:cBhvr>
                                    </p:animEffect>
                                    <p:set>
                                      <p:cBhvr>
                                        <p:cTn id="17" dur="1" fill="hold">
                                          <p:stCondLst>
                                            <p:cond delay="499"/>
                                          </p:stCondLst>
                                        </p:cTn>
                                        <p:tgtEl>
                                          <p:spTgt spid="7"/>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3" presetClass="exit" presetSubtype="10" fill="hold" grpId="0" nodeType="clickEffect">
                                  <p:stCondLst>
                                    <p:cond delay="0"/>
                                  </p:stCondLst>
                                  <p:childTnLst>
                                    <p:animEffect transition="out" filter="blinds(horizontal)">
                                      <p:cBhvr>
                                        <p:cTn id="21" dur="500"/>
                                        <p:tgtEl>
                                          <p:spTgt spid="8"/>
                                        </p:tgtEl>
                                      </p:cBhvr>
                                    </p:animEffect>
                                    <p:set>
                                      <p:cBhvr>
                                        <p:cTn id="22" dur="1" fill="hold">
                                          <p:stCondLst>
                                            <p:cond delay="499"/>
                                          </p:stCondLst>
                                        </p:cTn>
                                        <p:tgtEl>
                                          <p:spTgt spid="8"/>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3" presetClass="exit" presetSubtype="10" fill="hold" grpId="0" nodeType="clickEffect">
                                  <p:stCondLst>
                                    <p:cond delay="0"/>
                                  </p:stCondLst>
                                  <p:childTnLst>
                                    <p:animEffect transition="out" filter="blinds(horizontal)">
                                      <p:cBhvr>
                                        <p:cTn id="26" dur="500"/>
                                        <p:tgtEl>
                                          <p:spTgt spid="9"/>
                                        </p:tgtEl>
                                      </p:cBhvr>
                                    </p:animEffect>
                                    <p:set>
                                      <p:cBhvr>
                                        <p:cTn id="27" dur="1" fill="hold">
                                          <p:stCondLst>
                                            <p:cond delay="499"/>
                                          </p:stCondLst>
                                        </p:cTn>
                                        <p:tgtEl>
                                          <p:spTgt spid="9"/>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3" presetClass="exit" presetSubtype="10" fill="hold" grpId="0" nodeType="clickEffect">
                                  <p:stCondLst>
                                    <p:cond delay="0"/>
                                  </p:stCondLst>
                                  <p:childTnLst>
                                    <p:animEffect transition="out" filter="blinds(horizontal)">
                                      <p:cBhvr>
                                        <p:cTn id="31" dur="500"/>
                                        <p:tgtEl>
                                          <p:spTgt spid="10"/>
                                        </p:tgtEl>
                                      </p:cBhvr>
                                    </p:animEffect>
                                    <p:set>
                                      <p:cBhvr>
                                        <p:cTn id="32" dur="1" fill="hold">
                                          <p:stCondLst>
                                            <p:cond delay="499"/>
                                          </p:stCondLst>
                                        </p:cTn>
                                        <p:tgtEl>
                                          <p:spTgt spid="10"/>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3" presetClass="exit" presetSubtype="10" fill="hold" grpId="0" nodeType="clickEffect">
                                  <p:stCondLst>
                                    <p:cond delay="0"/>
                                  </p:stCondLst>
                                  <p:childTnLst>
                                    <p:animEffect transition="out" filter="blinds(horizontal)">
                                      <p:cBhvr>
                                        <p:cTn id="36" dur="500"/>
                                        <p:tgtEl>
                                          <p:spTgt spid="11"/>
                                        </p:tgtEl>
                                      </p:cBhvr>
                                    </p:animEffect>
                                    <p:set>
                                      <p:cBhvr>
                                        <p:cTn id="37" dur="1" fill="hold">
                                          <p:stCondLst>
                                            <p:cond delay="49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6DF778-5E2A-E74B-A3D6-9C866D9E51F0}"/>
              </a:ext>
            </a:extLst>
          </p:cNvPr>
          <p:cNvSpPr>
            <a:spLocks noGrp="1"/>
          </p:cNvSpPr>
          <p:nvPr>
            <p:ph type="title"/>
          </p:nvPr>
        </p:nvSpPr>
        <p:spPr/>
        <p:txBody>
          <a:bodyPr>
            <a:normAutofit fontScale="90000"/>
          </a:bodyPr>
          <a:lstStyle/>
          <a:p>
            <a:r>
              <a:rPr lang="en-GB"/>
              <a:t>Left Bit Shift</a:t>
            </a:r>
          </a:p>
        </p:txBody>
      </p:sp>
      <p:sp>
        <p:nvSpPr>
          <p:cNvPr id="3" name="Content Placeholder 2">
            <a:extLst>
              <a:ext uri="{FF2B5EF4-FFF2-40B4-BE49-F238E27FC236}">
                <a16:creationId xmlns:a16="http://schemas.microsoft.com/office/drawing/2014/main" id="{70AAA5D1-9E08-1045-915D-83C17324E283}"/>
              </a:ext>
            </a:extLst>
          </p:cNvPr>
          <p:cNvSpPr>
            <a:spLocks noGrp="1"/>
          </p:cNvSpPr>
          <p:nvPr>
            <p:ph idx="1"/>
          </p:nvPr>
        </p:nvSpPr>
        <p:spPr/>
        <p:txBody>
          <a:bodyPr>
            <a:normAutofit fontScale="92500"/>
          </a:bodyPr>
          <a:lstStyle/>
          <a:p>
            <a:r>
              <a:rPr lang="en-GB"/>
              <a:t>Every time you left bit shift, you multiply your answer by 2. Lets do another example</a:t>
            </a:r>
          </a:p>
          <a:p>
            <a:endParaRPr lang="en-GB"/>
          </a:p>
          <a:p>
            <a:endParaRPr lang="en-GB"/>
          </a:p>
          <a:p>
            <a:endParaRPr lang="en-GB"/>
          </a:p>
          <a:p>
            <a:endParaRPr lang="en-GB"/>
          </a:p>
          <a:p>
            <a:endParaRPr lang="en-GB"/>
          </a:p>
          <a:p>
            <a:endParaRPr lang="en-GB"/>
          </a:p>
          <a:p>
            <a:endParaRPr lang="en-GB"/>
          </a:p>
          <a:p>
            <a:endParaRPr lang="en-GB"/>
          </a:p>
          <a:p>
            <a:endParaRPr lang="en-GB"/>
          </a:p>
          <a:p>
            <a:r>
              <a:rPr lang="en-GB"/>
              <a:t>Task: </a:t>
            </a:r>
          </a:p>
          <a:p>
            <a:r>
              <a:rPr lang="en-GB"/>
              <a:t>Original number is 0 0 0 1 1 0 0 0</a:t>
            </a:r>
          </a:p>
          <a:p>
            <a:r>
              <a:rPr lang="en-GB"/>
              <a:t>Perform 2 left bit shifts </a:t>
            </a:r>
          </a:p>
        </p:txBody>
      </p:sp>
      <p:graphicFrame>
        <p:nvGraphicFramePr>
          <p:cNvPr id="4" name="Table 4">
            <a:extLst>
              <a:ext uri="{FF2B5EF4-FFF2-40B4-BE49-F238E27FC236}">
                <a16:creationId xmlns:a16="http://schemas.microsoft.com/office/drawing/2014/main" id="{599322FC-F071-5A44-A6A4-74087F56485D}"/>
              </a:ext>
            </a:extLst>
          </p:cNvPr>
          <p:cNvGraphicFramePr>
            <a:graphicFrameLocks noGrp="1"/>
          </p:cNvGraphicFramePr>
          <p:nvPr>
            <p:extLst>
              <p:ext uri="{D42A27DB-BD31-4B8C-83A1-F6EECF244321}">
                <p14:modId xmlns:p14="http://schemas.microsoft.com/office/powerpoint/2010/main" val="2068963598"/>
              </p:ext>
            </p:extLst>
          </p:nvPr>
        </p:nvGraphicFramePr>
        <p:xfrm>
          <a:off x="172675" y="1081797"/>
          <a:ext cx="11846650" cy="3962400"/>
        </p:xfrm>
        <a:graphic>
          <a:graphicData uri="http://schemas.openxmlformats.org/drawingml/2006/table">
            <a:tbl>
              <a:tblPr firstRow="1" bandRow="1">
                <a:tableStyleId>{5C22544A-7EE6-4342-B048-85BDC9FD1C3A}</a:tableStyleId>
              </a:tblPr>
              <a:tblGrid>
                <a:gridCol w="5259478">
                  <a:extLst>
                    <a:ext uri="{9D8B030D-6E8A-4147-A177-3AD203B41FA5}">
                      <a16:colId xmlns:a16="http://schemas.microsoft.com/office/drawing/2014/main" val="1108592378"/>
                    </a:ext>
                  </a:extLst>
                </a:gridCol>
                <a:gridCol w="755328">
                  <a:extLst>
                    <a:ext uri="{9D8B030D-6E8A-4147-A177-3AD203B41FA5}">
                      <a16:colId xmlns:a16="http://schemas.microsoft.com/office/drawing/2014/main" val="1332054659"/>
                    </a:ext>
                  </a:extLst>
                </a:gridCol>
                <a:gridCol w="755328">
                  <a:extLst>
                    <a:ext uri="{9D8B030D-6E8A-4147-A177-3AD203B41FA5}">
                      <a16:colId xmlns:a16="http://schemas.microsoft.com/office/drawing/2014/main" val="348384342"/>
                    </a:ext>
                  </a:extLst>
                </a:gridCol>
                <a:gridCol w="819211">
                  <a:extLst>
                    <a:ext uri="{9D8B030D-6E8A-4147-A177-3AD203B41FA5}">
                      <a16:colId xmlns:a16="http://schemas.microsoft.com/office/drawing/2014/main" val="5573586"/>
                    </a:ext>
                  </a:extLst>
                </a:gridCol>
                <a:gridCol w="819211">
                  <a:extLst>
                    <a:ext uri="{9D8B030D-6E8A-4147-A177-3AD203B41FA5}">
                      <a16:colId xmlns:a16="http://schemas.microsoft.com/office/drawing/2014/main" val="2131882863"/>
                    </a:ext>
                  </a:extLst>
                </a:gridCol>
                <a:gridCol w="819211">
                  <a:extLst>
                    <a:ext uri="{9D8B030D-6E8A-4147-A177-3AD203B41FA5}">
                      <a16:colId xmlns:a16="http://schemas.microsoft.com/office/drawing/2014/main" val="2557817976"/>
                    </a:ext>
                  </a:extLst>
                </a:gridCol>
                <a:gridCol w="704912">
                  <a:extLst>
                    <a:ext uri="{9D8B030D-6E8A-4147-A177-3AD203B41FA5}">
                      <a16:colId xmlns:a16="http://schemas.microsoft.com/office/drawing/2014/main" val="4226827689"/>
                    </a:ext>
                  </a:extLst>
                </a:gridCol>
                <a:gridCol w="704912">
                  <a:extLst>
                    <a:ext uri="{9D8B030D-6E8A-4147-A177-3AD203B41FA5}">
                      <a16:colId xmlns:a16="http://schemas.microsoft.com/office/drawing/2014/main" val="265616655"/>
                    </a:ext>
                  </a:extLst>
                </a:gridCol>
                <a:gridCol w="704912">
                  <a:extLst>
                    <a:ext uri="{9D8B030D-6E8A-4147-A177-3AD203B41FA5}">
                      <a16:colId xmlns:a16="http://schemas.microsoft.com/office/drawing/2014/main" val="2289624640"/>
                    </a:ext>
                  </a:extLst>
                </a:gridCol>
                <a:gridCol w="504147">
                  <a:extLst>
                    <a:ext uri="{9D8B030D-6E8A-4147-A177-3AD203B41FA5}">
                      <a16:colId xmlns:a16="http://schemas.microsoft.com/office/drawing/2014/main" val="3991525813"/>
                    </a:ext>
                  </a:extLst>
                </a:gridCol>
              </a:tblGrid>
              <a:tr h="397507">
                <a:tc>
                  <a:txBody>
                    <a:bodyPr/>
                    <a:lstStyle/>
                    <a:p>
                      <a:pPr algn="ctr"/>
                      <a:endParaRPr lang="en-GB" sz="280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GB" sz="2800" baseline="3000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2800"/>
                        <a:t>2</a:t>
                      </a:r>
                      <a:r>
                        <a:rPr lang="en-GB" sz="2800" baseline="30000"/>
                        <a:t>7</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2800"/>
                        <a:t>2</a:t>
                      </a:r>
                      <a:r>
                        <a:rPr lang="en-GB" sz="2800" baseline="30000"/>
                        <a:t>6</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2800"/>
                        <a:t>2</a:t>
                      </a:r>
                      <a:r>
                        <a:rPr lang="en-GB" sz="2800" baseline="30000"/>
                        <a:t>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2800"/>
                        <a:t>2</a:t>
                      </a:r>
                      <a:r>
                        <a:rPr lang="en-GB" sz="2800" baseline="30000"/>
                        <a:t>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2800"/>
                        <a:t>2</a:t>
                      </a:r>
                      <a:r>
                        <a:rPr lang="en-GB" sz="2800" baseline="30000"/>
                        <a:t>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2800"/>
                        <a:t>2</a:t>
                      </a:r>
                      <a:r>
                        <a:rPr lang="en-GB" sz="2800" baseline="30000"/>
                        <a:t>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2800"/>
                        <a:t>2</a:t>
                      </a:r>
                      <a:r>
                        <a:rPr lang="en-GB" sz="2800" baseline="30000"/>
                        <a:t>1</a:t>
                      </a:r>
                    </a:p>
                  </a:txBody>
                  <a:tcPr/>
                </a:tc>
                <a:tc>
                  <a:txBody>
                    <a:bodyPr/>
                    <a:lstStyle/>
                    <a:p>
                      <a:pPr algn="ctr"/>
                      <a:r>
                        <a:rPr lang="en-GB" sz="2800"/>
                        <a:t>2</a:t>
                      </a:r>
                      <a:r>
                        <a:rPr lang="en-GB" sz="2800" baseline="30000"/>
                        <a:t>0</a:t>
                      </a:r>
                    </a:p>
                  </a:txBody>
                  <a:tcPr/>
                </a:tc>
                <a:extLst>
                  <a:ext uri="{0D108BD9-81ED-4DB2-BD59-A6C34878D82A}">
                    <a16:rowId xmlns:a16="http://schemas.microsoft.com/office/drawing/2014/main" val="2325804274"/>
                  </a:ext>
                </a:extLst>
              </a:tr>
              <a:tr h="397507">
                <a:tc>
                  <a:txBody>
                    <a:bodyPr/>
                    <a:lstStyle/>
                    <a:p>
                      <a:pPr algn="ctr"/>
                      <a:endParaRPr lang="en-GB" sz="2800"/>
                    </a:p>
                  </a:txBody>
                  <a:tcPr/>
                </a:tc>
                <a:tc>
                  <a:txBody>
                    <a:bodyPr/>
                    <a:lstStyle/>
                    <a:p>
                      <a:pPr algn="ctr"/>
                      <a:endParaRPr lang="en-GB" sz="2800"/>
                    </a:p>
                  </a:txBody>
                  <a:tcPr/>
                </a:tc>
                <a:tc>
                  <a:txBody>
                    <a:bodyPr/>
                    <a:lstStyle/>
                    <a:p>
                      <a:pPr algn="ctr"/>
                      <a:r>
                        <a:rPr lang="en-GB" sz="2800">
                          <a:solidFill>
                            <a:schemeClr val="bg1"/>
                          </a:solidFill>
                        </a:rPr>
                        <a:t>128</a:t>
                      </a:r>
                    </a:p>
                  </a:txBody>
                  <a:tcPr>
                    <a:solidFill>
                      <a:srgbClr val="0070C0"/>
                    </a:solidFill>
                  </a:tcPr>
                </a:tc>
                <a:tc>
                  <a:txBody>
                    <a:bodyPr/>
                    <a:lstStyle/>
                    <a:p>
                      <a:pPr algn="ctr"/>
                      <a:r>
                        <a:rPr lang="en-GB" sz="2800">
                          <a:solidFill>
                            <a:schemeClr val="bg1"/>
                          </a:solidFill>
                        </a:rPr>
                        <a:t>64</a:t>
                      </a:r>
                    </a:p>
                  </a:txBody>
                  <a:tcPr>
                    <a:solidFill>
                      <a:srgbClr val="0070C0"/>
                    </a:solidFill>
                  </a:tcPr>
                </a:tc>
                <a:tc>
                  <a:txBody>
                    <a:bodyPr/>
                    <a:lstStyle/>
                    <a:p>
                      <a:pPr algn="ctr"/>
                      <a:r>
                        <a:rPr lang="en-GB" sz="2800">
                          <a:solidFill>
                            <a:schemeClr val="bg1"/>
                          </a:solidFill>
                        </a:rPr>
                        <a:t>32</a:t>
                      </a:r>
                    </a:p>
                  </a:txBody>
                  <a:tcPr>
                    <a:solidFill>
                      <a:srgbClr val="0070C0"/>
                    </a:solidFill>
                  </a:tcPr>
                </a:tc>
                <a:tc>
                  <a:txBody>
                    <a:bodyPr/>
                    <a:lstStyle/>
                    <a:p>
                      <a:pPr algn="ctr"/>
                      <a:r>
                        <a:rPr lang="en-GB" sz="2800">
                          <a:solidFill>
                            <a:schemeClr val="bg1"/>
                          </a:solidFill>
                        </a:rPr>
                        <a:t>16</a:t>
                      </a:r>
                    </a:p>
                  </a:txBody>
                  <a:tcPr>
                    <a:solidFill>
                      <a:srgbClr val="0070C0"/>
                    </a:solidFill>
                  </a:tcPr>
                </a:tc>
                <a:tc>
                  <a:txBody>
                    <a:bodyPr/>
                    <a:lstStyle/>
                    <a:p>
                      <a:pPr algn="ctr"/>
                      <a:r>
                        <a:rPr lang="en-GB" sz="2800">
                          <a:solidFill>
                            <a:schemeClr val="bg1"/>
                          </a:solidFill>
                        </a:rPr>
                        <a:t>8</a:t>
                      </a:r>
                    </a:p>
                  </a:txBody>
                  <a:tcPr>
                    <a:solidFill>
                      <a:srgbClr val="0070C0"/>
                    </a:solidFill>
                  </a:tcPr>
                </a:tc>
                <a:tc>
                  <a:txBody>
                    <a:bodyPr/>
                    <a:lstStyle/>
                    <a:p>
                      <a:pPr algn="ctr"/>
                      <a:r>
                        <a:rPr lang="en-GB" sz="2800">
                          <a:solidFill>
                            <a:schemeClr val="bg1"/>
                          </a:solidFill>
                        </a:rPr>
                        <a:t>4</a:t>
                      </a:r>
                    </a:p>
                  </a:txBody>
                  <a:tcPr>
                    <a:solidFill>
                      <a:srgbClr val="0070C0"/>
                    </a:solidFill>
                  </a:tcPr>
                </a:tc>
                <a:tc>
                  <a:txBody>
                    <a:bodyPr/>
                    <a:lstStyle/>
                    <a:p>
                      <a:pPr algn="ctr"/>
                      <a:r>
                        <a:rPr lang="en-GB" sz="2800">
                          <a:solidFill>
                            <a:schemeClr val="bg1"/>
                          </a:solidFill>
                        </a:rPr>
                        <a:t>2</a:t>
                      </a:r>
                    </a:p>
                  </a:txBody>
                  <a:tcPr>
                    <a:solidFill>
                      <a:srgbClr val="0070C0"/>
                    </a:solidFill>
                  </a:tcPr>
                </a:tc>
                <a:tc>
                  <a:txBody>
                    <a:bodyPr/>
                    <a:lstStyle/>
                    <a:p>
                      <a:pPr algn="ctr"/>
                      <a:r>
                        <a:rPr lang="en-GB" sz="2800">
                          <a:solidFill>
                            <a:schemeClr val="bg1"/>
                          </a:solidFill>
                        </a:rPr>
                        <a:t>1</a:t>
                      </a:r>
                    </a:p>
                  </a:txBody>
                  <a:tcPr>
                    <a:solidFill>
                      <a:srgbClr val="0070C0"/>
                    </a:solidFill>
                  </a:tcPr>
                </a:tc>
                <a:extLst>
                  <a:ext uri="{0D108BD9-81ED-4DB2-BD59-A6C34878D82A}">
                    <a16:rowId xmlns:a16="http://schemas.microsoft.com/office/drawing/2014/main" val="108041840"/>
                  </a:ext>
                </a:extLst>
              </a:tr>
              <a:tr h="397507">
                <a:tc>
                  <a:txBody>
                    <a:bodyPr/>
                    <a:lstStyle/>
                    <a:p>
                      <a:pPr algn="l"/>
                      <a:r>
                        <a:rPr lang="en-GB" sz="2400"/>
                        <a:t>Original (Decimal 7) </a:t>
                      </a:r>
                    </a:p>
                  </a:txBody>
                  <a:tcPr/>
                </a:tc>
                <a:tc>
                  <a:txBody>
                    <a:bodyPr/>
                    <a:lstStyle/>
                    <a:p>
                      <a:pPr algn="ctr"/>
                      <a:endParaRPr lang="en-GB" sz="2800"/>
                    </a:p>
                  </a:txBody>
                  <a:tcPr/>
                </a:tc>
                <a:tc>
                  <a:txBody>
                    <a:bodyPr/>
                    <a:lstStyle/>
                    <a:p>
                      <a:pPr algn="ctr"/>
                      <a:r>
                        <a:rPr lang="en-GB" sz="2800">
                          <a:solidFill>
                            <a:srgbClr val="FF0000"/>
                          </a:solidFill>
                        </a:rPr>
                        <a:t>0</a:t>
                      </a:r>
                    </a:p>
                  </a:txBody>
                  <a:tcPr/>
                </a:tc>
                <a:tc>
                  <a:txBody>
                    <a:bodyPr/>
                    <a:lstStyle/>
                    <a:p>
                      <a:pPr algn="ctr"/>
                      <a:r>
                        <a:rPr lang="en-GB" sz="2800">
                          <a:solidFill>
                            <a:srgbClr val="FF0000"/>
                          </a:solidFill>
                        </a:rPr>
                        <a:t>0</a:t>
                      </a:r>
                    </a:p>
                  </a:txBody>
                  <a:tcPr/>
                </a:tc>
                <a:tc>
                  <a:txBody>
                    <a:bodyPr/>
                    <a:lstStyle/>
                    <a:p>
                      <a:pPr algn="ctr"/>
                      <a:r>
                        <a:rPr lang="en-GB" sz="2800">
                          <a:solidFill>
                            <a:srgbClr val="FF0000"/>
                          </a:solidFill>
                        </a:rPr>
                        <a:t>0</a:t>
                      </a:r>
                    </a:p>
                  </a:txBody>
                  <a:tcPr/>
                </a:tc>
                <a:tc>
                  <a:txBody>
                    <a:bodyPr/>
                    <a:lstStyle/>
                    <a:p>
                      <a:pPr algn="ctr"/>
                      <a:r>
                        <a:rPr lang="en-GB" sz="2800">
                          <a:solidFill>
                            <a:srgbClr val="FF0000"/>
                          </a:solidFill>
                        </a:rPr>
                        <a:t>0</a:t>
                      </a:r>
                    </a:p>
                  </a:txBody>
                  <a:tcPr/>
                </a:tc>
                <a:tc>
                  <a:txBody>
                    <a:bodyPr/>
                    <a:lstStyle/>
                    <a:p>
                      <a:pPr algn="ctr"/>
                      <a:r>
                        <a:rPr lang="en-GB" sz="2800">
                          <a:solidFill>
                            <a:srgbClr val="FF0000"/>
                          </a:solidFill>
                        </a:rPr>
                        <a:t>0</a:t>
                      </a:r>
                    </a:p>
                  </a:txBody>
                  <a:tcPr/>
                </a:tc>
                <a:tc>
                  <a:txBody>
                    <a:bodyPr/>
                    <a:lstStyle/>
                    <a:p>
                      <a:pPr algn="ctr"/>
                      <a:r>
                        <a:rPr lang="en-GB" sz="2800">
                          <a:solidFill>
                            <a:srgbClr val="FF0000"/>
                          </a:solidFill>
                        </a:rPr>
                        <a:t>1</a:t>
                      </a:r>
                    </a:p>
                  </a:txBody>
                  <a:tcPr/>
                </a:tc>
                <a:tc>
                  <a:txBody>
                    <a:bodyPr/>
                    <a:lstStyle/>
                    <a:p>
                      <a:pPr algn="ctr"/>
                      <a:r>
                        <a:rPr lang="en-GB" sz="2800">
                          <a:solidFill>
                            <a:srgbClr val="FF0000"/>
                          </a:solidFill>
                        </a:rPr>
                        <a:t>1</a:t>
                      </a:r>
                    </a:p>
                  </a:txBody>
                  <a:tcPr/>
                </a:tc>
                <a:tc>
                  <a:txBody>
                    <a:bodyPr/>
                    <a:lstStyle/>
                    <a:p>
                      <a:pPr algn="ctr"/>
                      <a:r>
                        <a:rPr lang="en-GB" sz="2800">
                          <a:solidFill>
                            <a:srgbClr val="FF0000"/>
                          </a:solidFill>
                        </a:rPr>
                        <a:t>1</a:t>
                      </a:r>
                    </a:p>
                  </a:txBody>
                  <a:tcPr/>
                </a:tc>
                <a:extLst>
                  <a:ext uri="{0D108BD9-81ED-4DB2-BD59-A6C34878D82A}">
                    <a16:rowId xmlns:a16="http://schemas.microsoft.com/office/drawing/2014/main" val="4230129155"/>
                  </a:ext>
                </a:extLst>
              </a:tr>
              <a:tr h="397507">
                <a:tc>
                  <a:txBody>
                    <a:bodyPr/>
                    <a:lstStyle/>
                    <a:p>
                      <a:pPr algn="l"/>
                      <a:r>
                        <a:rPr lang="en-GB" sz="2400"/>
                        <a:t>Now we move that number to the left</a:t>
                      </a:r>
                    </a:p>
                  </a:txBody>
                  <a:tcPr/>
                </a:tc>
                <a:tc>
                  <a:txBody>
                    <a:bodyPr/>
                    <a:lstStyle/>
                    <a:p>
                      <a:pPr algn="ctr"/>
                      <a:r>
                        <a:rPr lang="en-GB" sz="2800">
                          <a:solidFill>
                            <a:srgbClr val="FFFF00"/>
                          </a:solidFill>
                        </a:rPr>
                        <a:t>0</a:t>
                      </a:r>
                    </a:p>
                  </a:txBody>
                  <a:tcPr/>
                </a:tc>
                <a:tc>
                  <a:txBody>
                    <a:bodyPr/>
                    <a:lstStyle/>
                    <a:p>
                      <a:pPr algn="ctr"/>
                      <a:r>
                        <a:rPr lang="en-GB" sz="2800">
                          <a:solidFill>
                            <a:srgbClr val="FF0000"/>
                          </a:solidFill>
                        </a:rPr>
                        <a:t>0</a:t>
                      </a:r>
                    </a:p>
                  </a:txBody>
                  <a:tcPr/>
                </a:tc>
                <a:tc>
                  <a:txBody>
                    <a:bodyPr/>
                    <a:lstStyle/>
                    <a:p>
                      <a:pPr algn="ctr"/>
                      <a:r>
                        <a:rPr lang="en-GB" sz="2800">
                          <a:solidFill>
                            <a:srgbClr val="FF0000"/>
                          </a:solidFill>
                        </a:rPr>
                        <a:t>0</a:t>
                      </a:r>
                    </a:p>
                  </a:txBody>
                  <a:tcPr/>
                </a:tc>
                <a:tc>
                  <a:txBody>
                    <a:bodyPr/>
                    <a:lstStyle/>
                    <a:p>
                      <a:pPr algn="ctr"/>
                      <a:r>
                        <a:rPr lang="en-GB" sz="2800">
                          <a:solidFill>
                            <a:srgbClr val="FF0000"/>
                          </a:solidFill>
                        </a:rPr>
                        <a:t>0</a:t>
                      </a:r>
                    </a:p>
                  </a:txBody>
                  <a:tcPr/>
                </a:tc>
                <a:tc>
                  <a:txBody>
                    <a:bodyPr/>
                    <a:lstStyle/>
                    <a:p>
                      <a:pPr algn="ctr"/>
                      <a:r>
                        <a:rPr lang="en-GB" sz="2800">
                          <a:solidFill>
                            <a:srgbClr val="FF0000"/>
                          </a:solidFill>
                        </a:rPr>
                        <a:t>0</a:t>
                      </a:r>
                    </a:p>
                  </a:txBody>
                  <a:tcPr/>
                </a:tc>
                <a:tc>
                  <a:txBody>
                    <a:bodyPr/>
                    <a:lstStyle/>
                    <a:p>
                      <a:pPr algn="ctr"/>
                      <a:r>
                        <a:rPr lang="en-GB" sz="2800">
                          <a:solidFill>
                            <a:srgbClr val="FF0000"/>
                          </a:solidFill>
                        </a:rPr>
                        <a:t>1</a:t>
                      </a:r>
                    </a:p>
                  </a:txBody>
                  <a:tcPr/>
                </a:tc>
                <a:tc>
                  <a:txBody>
                    <a:bodyPr/>
                    <a:lstStyle/>
                    <a:p>
                      <a:pPr algn="ctr"/>
                      <a:r>
                        <a:rPr lang="en-GB" sz="2800">
                          <a:solidFill>
                            <a:srgbClr val="FF0000"/>
                          </a:solidFill>
                        </a:rPr>
                        <a:t>1</a:t>
                      </a:r>
                    </a:p>
                  </a:txBody>
                  <a:tcPr/>
                </a:tc>
                <a:tc>
                  <a:txBody>
                    <a:bodyPr/>
                    <a:lstStyle/>
                    <a:p>
                      <a:pPr algn="ctr"/>
                      <a:r>
                        <a:rPr lang="en-GB" sz="2800">
                          <a:solidFill>
                            <a:srgbClr val="FF0000"/>
                          </a:solidFill>
                        </a:rPr>
                        <a:t>1</a:t>
                      </a:r>
                    </a:p>
                  </a:txBody>
                  <a:tcPr/>
                </a:tc>
                <a:tc>
                  <a:txBody>
                    <a:bodyPr/>
                    <a:lstStyle/>
                    <a:p>
                      <a:pPr algn="ctr"/>
                      <a:endParaRPr lang="en-GB" sz="2800"/>
                    </a:p>
                  </a:txBody>
                  <a:tcPr>
                    <a:solidFill>
                      <a:srgbClr val="FFFF00"/>
                    </a:solidFill>
                  </a:tcPr>
                </a:tc>
                <a:extLst>
                  <a:ext uri="{0D108BD9-81ED-4DB2-BD59-A6C34878D82A}">
                    <a16:rowId xmlns:a16="http://schemas.microsoft.com/office/drawing/2014/main" val="505652461"/>
                  </a:ext>
                </a:extLst>
              </a:tr>
              <a:tr h="397507">
                <a:tc gridSpan="10">
                  <a:txBody>
                    <a:bodyPr/>
                    <a:lstStyle/>
                    <a:p>
                      <a:pPr algn="l"/>
                      <a:r>
                        <a:rPr lang="en-GB" sz="2400"/>
                        <a:t>Remove the overflow and fill in the gap with a 0</a:t>
                      </a:r>
                    </a:p>
                  </a:txBody>
                  <a:tcPr/>
                </a:tc>
                <a:tc hMerge="1">
                  <a:txBody>
                    <a:bodyPr/>
                    <a:lstStyle/>
                    <a:p>
                      <a:pPr algn="ctr"/>
                      <a:endParaRPr lang="en-GB" sz="2800"/>
                    </a:p>
                  </a:txBody>
                  <a:tcPr/>
                </a:tc>
                <a:tc hMerge="1">
                  <a:txBody>
                    <a:bodyPr/>
                    <a:lstStyle/>
                    <a:p>
                      <a:pPr algn="ctr"/>
                      <a:endParaRPr lang="en-GB" sz="2800"/>
                    </a:p>
                  </a:txBody>
                  <a:tcPr/>
                </a:tc>
                <a:tc hMerge="1">
                  <a:txBody>
                    <a:bodyPr/>
                    <a:lstStyle/>
                    <a:p>
                      <a:pPr algn="ctr"/>
                      <a:endParaRPr lang="en-GB" sz="2800"/>
                    </a:p>
                  </a:txBody>
                  <a:tcPr/>
                </a:tc>
                <a:tc hMerge="1">
                  <a:txBody>
                    <a:bodyPr/>
                    <a:lstStyle/>
                    <a:p>
                      <a:pPr algn="ctr"/>
                      <a:endParaRPr lang="en-GB" sz="2800"/>
                    </a:p>
                  </a:txBody>
                  <a:tcPr/>
                </a:tc>
                <a:tc hMerge="1">
                  <a:txBody>
                    <a:bodyPr/>
                    <a:lstStyle/>
                    <a:p>
                      <a:pPr algn="ctr"/>
                      <a:endParaRPr lang="en-GB" sz="2800"/>
                    </a:p>
                  </a:txBody>
                  <a:tcPr/>
                </a:tc>
                <a:tc hMerge="1">
                  <a:txBody>
                    <a:bodyPr/>
                    <a:lstStyle/>
                    <a:p>
                      <a:pPr algn="ctr"/>
                      <a:endParaRPr lang="en-GB" sz="2800"/>
                    </a:p>
                  </a:txBody>
                  <a:tcPr/>
                </a:tc>
                <a:tc hMerge="1">
                  <a:txBody>
                    <a:bodyPr/>
                    <a:lstStyle/>
                    <a:p>
                      <a:pPr algn="ctr"/>
                      <a:endParaRPr lang="en-GB" sz="2800"/>
                    </a:p>
                  </a:txBody>
                  <a:tcPr/>
                </a:tc>
                <a:tc hMerge="1">
                  <a:txBody>
                    <a:bodyPr/>
                    <a:lstStyle/>
                    <a:p>
                      <a:pPr algn="ctr"/>
                      <a:endParaRPr lang="en-GB" sz="2800"/>
                    </a:p>
                  </a:txBody>
                  <a:tcPr/>
                </a:tc>
                <a:tc hMerge="1">
                  <a:txBody>
                    <a:bodyPr/>
                    <a:lstStyle/>
                    <a:p>
                      <a:pPr algn="ctr"/>
                      <a:endParaRPr lang="en-GB" sz="2800"/>
                    </a:p>
                  </a:txBody>
                  <a:tcPr/>
                </a:tc>
                <a:extLst>
                  <a:ext uri="{0D108BD9-81ED-4DB2-BD59-A6C34878D82A}">
                    <a16:rowId xmlns:a16="http://schemas.microsoft.com/office/drawing/2014/main" val="1134188717"/>
                  </a:ext>
                </a:extLst>
              </a:tr>
              <a:tr h="397507">
                <a:tc>
                  <a:txBody>
                    <a:bodyPr/>
                    <a:lstStyle/>
                    <a:p>
                      <a:pPr algn="ctr"/>
                      <a:endParaRPr lang="en-GB" sz="2800"/>
                    </a:p>
                  </a:txBody>
                  <a:tcPr/>
                </a:tc>
                <a:tc>
                  <a:txBody>
                    <a:bodyPr/>
                    <a:lstStyle/>
                    <a:p>
                      <a:pPr algn="ctr"/>
                      <a:endParaRPr lang="en-GB" sz="2800"/>
                    </a:p>
                  </a:txBody>
                  <a:tcPr/>
                </a:tc>
                <a:tc>
                  <a:txBody>
                    <a:bodyPr/>
                    <a:lstStyle/>
                    <a:p>
                      <a:pPr algn="ctr"/>
                      <a:r>
                        <a:rPr lang="en-GB" sz="2800">
                          <a:solidFill>
                            <a:srgbClr val="FF0000"/>
                          </a:solidFill>
                        </a:rPr>
                        <a:t>0</a:t>
                      </a:r>
                    </a:p>
                  </a:txBody>
                  <a:tcPr/>
                </a:tc>
                <a:tc>
                  <a:txBody>
                    <a:bodyPr/>
                    <a:lstStyle/>
                    <a:p>
                      <a:pPr algn="ctr"/>
                      <a:r>
                        <a:rPr lang="en-GB" sz="2800">
                          <a:solidFill>
                            <a:srgbClr val="FF0000"/>
                          </a:solidFill>
                        </a:rPr>
                        <a:t>0</a:t>
                      </a:r>
                    </a:p>
                  </a:txBody>
                  <a:tcPr/>
                </a:tc>
                <a:tc>
                  <a:txBody>
                    <a:bodyPr/>
                    <a:lstStyle/>
                    <a:p>
                      <a:pPr algn="ctr"/>
                      <a:r>
                        <a:rPr lang="en-GB" sz="2800">
                          <a:solidFill>
                            <a:srgbClr val="FF0000"/>
                          </a:solidFill>
                        </a:rPr>
                        <a:t>0</a:t>
                      </a:r>
                    </a:p>
                  </a:txBody>
                  <a:tcPr/>
                </a:tc>
                <a:tc>
                  <a:txBody>
                    <a:bodyPr/>
                    <a:lstStyle/>
                    <a:p>
                      <a:pPr algn="ctr"/>
                      <a:r>
                        <a:rPr lang="en-GB" sz="2800">
                          <a:solidFill>
                            <a:srgbClr val="FF0000"/>
                          </a:solidFill>
                        </a:rPr>
                        <a:t>0</a:t>
                      </a:r>
                    </a:p>
                  </a:txBody>
                  <a:tcPr/>
                </a:tc>
                <a:tc>
                  <a:txBody>
                    <a:bodyPr/>
                    <a:lstStyle/>
                    <a:p>
                      <a:pPr algn="ctr"/>
                      <a:r>
                        <a:rPr lang="en-GB" sz="2800">
                          <a:solidFill>
                            <a:srgbClr val="FF0000"/>
                          </a:solidFill>
                        </a:rPr>
                        <a:t>1</a:t>
                      </a:r>
                    </a:p>
                  </a:txBody>
                  <a:tcPr/>
                </a:tc>
                <a:tc>
                  <a:txBody>
                    <a:bodyPr/>
                    <a:lstStyle/>
                    <a:p>
                      <a:pPr algn="ctr"/>
                      <a:r>
                        <a:rPr lang="en-GB" sz="2800">
                          <a:solidFill>
                            <a:srgbClr val="FF0000"/>
                          </a:solidFill>
                        </a:rPr>
                        <a:t>1</a:t>
                      </a:r>
                    </a:p>
                  </a:txBody>
                  <a:tcPr/>
                </a:tc>
                <a:tc>
                  <a:txBody>
                    <a:bodyPr/>
                    <a:lstStyle/>
                    <a:p>
                      <a:pPr algn="ctr"/>
                      <a:r>
                        <a:rPr lang="en-GB" sz="2800">
                          <a:solidFill>
                            <a:srgbClr val="FF0000"/>
                          </a:solidFill>
                        </a:rPr>
                        <a:t>1</a:t>
                      </a:r>
                    </a:p>
                  </a:txBody>
                  <a:tcPr/>
                </a:tc>
                <a:tc>
                  <a:txBody>
                    <a:bodyPr/>
                    <a:lstStyle/>
                    <a:p>
                      <a:pPr algn="ctr"/>
                      <a:r>
                        <a:rPr lang="en-GB" sz="2800">
                          <a:solidFill>
                            <a:srgbClr val="FF0000"/>
                          </a:solidFill>
                        </a:rPr>
                        <a:t>0</a:t>
                      </a:r>
                    </a:p>
                  </a:txBody>
                  <a:tcPr/>
                </a:tc>
                <a:extLst>
                  <a:ext uri="{0D108BD9-81ED-4DB2-BD59-A6C34878D82A}">
                    <a16:rowId xmlns:a16="http://schemas.microsoft.com/office/drawing/2014/main" val="3404514268"/>
                  </a:ext>
                </a:extLst>
              </a:tr>
              <a:tr h="397507">
                <a:tc gridSpan="10">
                  <a:txBody>
                    <a:bodyPr/>
                    <a:lstStyle/>
                    <a:p>
                      <a:pPr algn="l"/>
                      <a:r>
                        <a:rPr lang="en-GB" sz="2400"/>
                        <a:t>What’s this number in decimal?</a:t>
                      </a:r>
                    </a:p>
                  </a:txBody>
                  <a:tcPr/>
                </a:tc>
                <a:tc hMerge="1">
                  <a:txBody>
                    <a:bodyPr/>
                    <a:lstStyle/>
                    <a:p>
                      <a:pPr algn="ctr"/>
                      <a:endParaRPr lang="en-GB" sz="2800"/>
                    </a:p>
                  </a:txBody>
                  <a:tcPr/>
                </a:tc>
                <a:tc hMerge="1">
                  <a:txBody>
                    <a:bodyPr/>
                    <a:lstStyle/>
                    <a:p>
                      <a:pPr algn="ctr"/>
                      <a:endParaRPr lang="en-GB" sz="2800"/>
                    </a:p>
                  </a:txBody>
                  <a:tcPr/>
                </a:tc>
                <a:tc hMerge="1">
                  <a:txBody>
                    <a:bodyPr/>
                    <a:lstStyle/>
                    <a:p>
                      <a:pPr algn="ctr"/>
                      <a:endParaRPr lang="en-GB" sz="2800"/>
                    </a:p>
                  </a:txBody>
                  <a:tcPr/>
                </a:tc>
                <a:tc hMerge="1">
                  <a:txBody>
                    <a:bodyPr/>
                    <a:lstStyle/>
                    <a:p>
                      <a:pPr algn="ctr"/>
                      <a:endParaRPr lang="en-GB" sz="2800"/>
                    </a:p>
                  </a:txBody>
                  <a:tcPr/>
                </a:tc>
                <a:tc hMerge="1">
                  <a:txBody>
                    <a:bodyPr/>
                    <a:lstStyle/>
                    <a:p>
                      <a:pPr algn="ctr"/>
                      <a:endParaRPr lang="en-GB" sz="2800"/>
                    </a:p>
                  </a:txBody>
                  <a:tcPr/>
                </a:tc>
                <a:tc hMerge="1">
                  <a:txBody>
                    <a:bodyPr/>
                    <a:lstStyle/>
                    <a:p>
                      <a:pPr algn="ctr"/>
                      <a:endParaRPr lang="en-GB" sz="2800"/>
                    </a:p>
                  </a:txBody>
                  <a:tcPr/>
                </a:tc>
                <a:tc hMerge="1">
                  <a:txBody>
                    <a:bodyPr/>
                    <a:lstStyle/>
                    <a:p>
                      <a:pPr algn="ctr"/>
                      <a:endParaRPr lang="en-GB" sz="2800"/>
                    </a:p>
                  </a:txBody>
                  <a:tcPr/>
                </a:tc>
                <a:tc hMerge="1">
                  <a:txBody>
                    <a:bodyPr/>
                    <a:lstStyle/>
                    <a:p>
                      <a:pPr algn="ctr"/>
                      <a:endParaRPr lang="en-GB" sz="2800"/>
                    </a:p>
                  </a:txBody>
                  <a:tcPr/>
                </a:tc>
                <a:tc hMerge="1">
                  <a:txBody>
                    <a:bodyPr/>
                    <a:lstStyle/>
                    <a:p>
                      <a:pPr algn="ctr"/>
                      <a:endParaRPr lang="en-GB" sz="2800"/>
                    </a:p>
                  </a:txBody>
                  <a:tcPr/>
                </a:tc>
                <a:extLst>
                  <a:ext uri="{0D108BD9-81ED-4DB2-BD59-A6C34878D82A}">
                    <a16:rowId xmlns:a16="http://schemas.microsoft.com/office/drawing/2014/main" val="379847540"/>
                  </a:ext>
                </a:extLst>
              </a:tr>
              <a:tr h="397507">
                <a:tc gridSpan="10">
                  <a:txBody>
                    <a:bodyPr/>
                    <a:lstStyle/>
                    <a:p>
                      <a:pPr algn="l"/>
                      <a:r>
                        <a:rPr lang="en-GB" sz="2400"/>
                        <a:t>14. Its double of our original number</a:t>
                      </a:r>
                    </a:p>
                  </a:txBody>
                  <a:tcPr/>
                </a:tc>
                <a:tc hMerge="1">
                  <a:txBody>
                    <a:bodyPr/>
                    <a:lstStyle/>
                    <a:p>
                      <a:pPr algn="ctr"/>
                      <a:endParaRPr lang="en-GB" sz="2800"/>
                    </a:p>
                  </a:txBody>
                  <a:tcPr/>
                </a:tc>
                <a:tc hMerge="1">
                  <a:txBody>
                    <a:bodyPr/>
                    <a:lstStyle/>
                    <a:p>
                      <a:pPr algn="ctr"/>
                      <a:endParaRPr lang="en-GB" sz="2800"/>
                    </a:p>
                  </a:txBody>
                  <a:tcPr/>
                </a:tc>
                <a:tc hMerge="1">
                  <a:txBody>
                    <a:bodyPr/>
                    <a:lstStyle/>
                    <a:p>
                      <a:pPr algn="ctr"/>
                      <a:endParaRPr lang="en-GB" sz="2800"/>
                    </a:p>
                  </a:txBody>
                  <a:tcPr/>
                </a:tc>
                <a:tc hMerge="1">
                  <a:txBody>
                    <a:bodyPr/>
                    <a:lstStyle/>
                    <a:p>
                      <a:pPr algn="ctr"/>
                      <a:endParaRPr lang="en-GB" sz="2800"/>
                    </a:p>
                  </a:txBody>
                  <a:tcPr/>
                </a:tc>
                <a:tc hMerge="1">
                  <a:txBody>
                    <a:bodyPr/>
                    <a:lstStyle/>
                    <a:p>
                      <a:pPr algn="ctr"/>
                      <a:endParaRPr lang="en-GB" sz="2800"/>
                    </a:p>
                  </a:txBody>
                  <a:tcPr/>
                </a:tc>
                <a:tc hMerge="1">
                  <a:txBody>
                    <a:bodyPr/>
                    <a:lstStyle/>
                    <a:p>
                      <a:pPr algn="ctr"/>
                      <a:endParaRPr lang="en-GB" sz="2800"/>
                    </a:p>
                  </a:txBody>
                  <a:tcPr/>
                </a:tc>
                <a:tc hMerge="1">
                  <a:txBody>
                    <a:bodyPr/>
                    <a:lstStyle/>
                    <a:p>
                      <a:pPr algn="ctr"/>
                      <a:endParaRPr lang="en-GB" sz="2800"/>
                    </a:p>
                  </a:txBody>
                  <a:tcPr/>
                </a:tc>
                <a:tc hMerge="1">
                  <a:txBody>
                    <a:bodyPr/>
                    <a:lstStyle/>
                    <a:p>
                      <a:pPr algn="ctr"/>
                      <a:endParaRPr lang="en-GB" sz="2800"/>
                    </a:p>
                  </a:txBody>
                  <a:tcPr/>
                </a:tc>
                <a:tc hMerge="1">
                  <a:txBody>
                    <a:bodyPr/>
                    <a:lstStyle/>
                    <a:p>
                      <a:pPr algn="ctr"/>
                      <a:endParaRPr lang="en-GB" sz="2800"/>
                    </a:p>
                  </a:txBody>
                  <a:tcPr/>
                </a:tc>
                <a:extLst>
                  <a:ext uri="{0D108BD9-81ED-4DB2-BD59-A6C34878D82A}">
                    <a16:rowId xmlns:a16="http://schemas.microsoft.com/office/drawing/2014/main" val="1489898191"/>
                  </a:ext>
                </a:extLst>
              </a:tr>
            </a:tbl>
          </a:graphicData>
        </a:graphic>
      </p:graphicFrame>
      <p:sp>
        <p:nvSpPr>
          <p:cNvPr id="5" name="Rectangle 4">
            <a:extLst>
              <a:ext uri="{FF2B5EF4-FFF2-40B4-BE49-F238E27FC236}">
                <a16:creationId xmlns:a16="http://schemas.microsoft.com/office/drawing/2014/main" id="{ABC9C434-9C0B-DD47-95B9-CB53D6114616}"/>
              </a:ext>
            </a:extLst>
          </p:cNvPr>
          <p:cNvSpPr/>
          <p:nvPr/>
        </p:nvSpPr>
        <p:spPr>
          <a:xfrm>
            <a:off x="172675" y="2105247"/>
            <a:ext cx="11846650" cy="5316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05D2A81F-330E-B645-B0B5-5E6D539FCEBD}"/>
              </a:ext>
            </a:extLst>
          </p:cNvPr>
          <p:cNvSpPr/>
          <p:nvPr/>
        </p:nvSpPr>
        <p:spPr>
          <a:xfrm>
            <a:off x="172675" y="2620879"/>
            <a:ext cx="11846650" cy="5316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A18D7AAB-7170-734A-BC96-4B1E9F26685B}"/>
              </a:ext>
            </a:extLst>
          </p:cNvPr>
          <p:cNvSpPr/>
          <p:nvPr/>
        </p:nvSpPr>
        <p:spPr>
          <a:xfrm>
            <a:off x="172675" y="3171449"/>
            <a:ext cx="11846650" cy="5316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5AE98198-CBB5-2D4D-9D72-A0D0093D5456}"/>
              </a:ext>
            </a:extLst>
          </p:cNvPr>
          <p:cNvSpPr/>
          <p:nvPr/>
        </p:nvSpPr>
        <p:spPr>
          <a:xfrm>
            <a:off x="172675" y="3705802"/>
            <a:ext cx="11846650" cy="5316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C0997537-8CE2-E941-8E1E-21605E308957}"/>
              </a:ext>
            </a:extLst>
          </p:cNvPr>
          <p:cNvSpPr/>
          <p:nvPr/>
        </p:nvSpPr>
        <p:spPr>
          <a:xfrm>
            <a:off x="172675" y="4236719"/>
            <a:ext cx="11846650" cy="5316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00F316B6-6870-F24B-9ACB-E41B9B5AA85E}"/>
              </a:ext>
            </a:extLst>
          </p:cNvPr>
          <p:cNvSpPr/>
          <p:nvPr/>
        </p:nvSpPr>
        <p:spPr>
          <a:xfrm>
            <a:off x="172675" y="4708503"/>
            <a:ext cx="11846650" cy="5316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a:extLst>
              <a:ext uri="{FF2B5EF4-FFF2-40B4-BE49-F238E27FC236}">
                <a16:creationId xmlns:a16="http://schemas.microsoft.com/office/drawing/2014/main" id="{7B88F341-E604-CB43-9481-63282DB0608E}"/>
              </a:ext>
            </a:extLst>
          </p:cNvPr>
          <p:cNvSpPr/>
          <p:nvPr/>
        </p:nvSpPr>
        <p:spPr>
          <a:xfrm>
            <a:off x="0" y="5445389"/>
            <a:ext cx="12019325" cy="14126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871820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xit" presetSubtype="10" fill="hold" grpId="0" nodeType="clickEffect">
                                  <p:stCondLst>
                                    <p:cond delay="0"/>
                                  </p:stCondLst>
                                  <p:childTnLst>
                                    <p:animEffect transition="out" filter="blinds(horizontal)">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3" presetClass="exit" presetSubtype="10" fill="hold" grpId="0" nodeType="clickEffect">
                                  <p:stCondLst>
                                    <p:cond delay="0"/>
                                  </p:stCondLst>
                                  <p:childTnLst>
                                    <p:animEffect transition="out" filter="blinds(horizontal)">
                                      <p:cBhvr>
                                        <p:cTn id="11" dur="500"/>
                                        <p:tgtEl>
                                          <p:spTgt spid="6"/>
                                        </p:tgtEl>
                                      </p:cBhvr>
                                    </p:animEffect>
                                    <p:set>
                                      <p:cBhvr>
                                        <p:cTn id="12" dur="1" fill="hold">
                                          <p:stCondLst>
                                            <p:cond delay="499"/>
                                          </p:stCondLst>
                                        </p:cTn>
                                        <p:tgtEl>
                                          <p:spTgt spid="6"/>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3" presetClass="exit" presetSubtype="10" fill="hold" grpId="0" nodeType="clickEffect">
                                  <p:stCondLst>
                                    <p:cond delay="0"/>
                                  </p:stCondLst>
                                  <p:childTnLst>
                                    <p:animEffect transition="out" filter="blinds(horizontal)">
                                      <p:cBhvr>
                                        <p:cTn id="16" dur="500"/>
                                        <p:tgtEl>
                                          <p:spTgt spid="7"/>
                                        </p:tgtEl>
                                      </p:cBhvr>
                                    </p:animEffect>
                                    <p:set>
                                      <p:cBhvr>
                                        <p:cTn id="17" dur="1" fill="hold">
                                          <p:stCondLst>
                                            <p:cond delay="499"/>
                                          </p:stCondLst>
                                        </p:cTn>
                                        <p:tgtEl>
                                          <p:spTgt spid="7"/>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3" presetClass="exit" presetSubtype="10" fill="hold" grpId="0" nodeType="clickEffect">
                                  <p:stCondLst>
                                    <p:cond delay="0"/>
                                  </p:stCondLst>
                                  <p:childTnLst>
                                    <p:animEffect transition="out" filter="blinds(horizontal)">
                                      <p:cBhvr>
                                        <p:cTn id="21" dur="500"/>
                                        <p:tgtEl>
                                          <p:spTgt spid="8"/>
                                        </p:tgtEl>
                                      </p:cBhvr>
                                    </p:animEffect>
                                    <p:set>
                                      <p:cBhvr>
                                        <p:cTn id="22" dur="1" fill="hold">
                                          <p:stCondLst>
                                            <p:cond delay="499"/>
                                          </p:stCondLst>
                                        </p:cTn>
                                        <p:tgtEl>
                                          <p:spTgt spid="8"/>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3" presetClass="exit" presetSubtype="10" fill="hold" grpId="0" nodeType="clickEffect">
                                  <p:stCondLst>
                                    <p:cond delay="0"/>
                                  </p:stCondLst>
                                  <p:childTnLst>
                                    <p:animEffect transition="out" filter="blinds(horizontal)">
                                      <p:cBhvr>
                                        <p:cTn id="26" dur="500"/>
                                        <p:tgtEl>
                                          <p:spTgt spid="9"/>
                                        </p:tgtEl>
                                      </p:cBhvr>
                                    </p:animEffect>
                                    <p:set>
                                      <p:cBhvr>
                                        <p:cTn id="27" dur="1" fill="hold">
                                          <p:stCondLst>
                                            <p:cond delay="499"/>
                                          </p:stCondLst>
                                        </p:cTn>
                                        <p:tgtEl>
                                          <p:spTgt spid="9"/>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3" presetClass="exit" presetSubtype="10" fill="hold" grpId="0" nodeType="clickEffect">
                                  <p:stCondLst>
                                    <p:cond delay="0"/>
                                  </p:stCondLst>
                                  <p:childTnLst>
                                    <p:animEffect transition="out" filter="blinds(horizontal)">
                                      <p:cBhvr>
                                        <p:cTn id="31" dur="500"/>
                                        <p:tgtEl>
                                          <p:spTgt spid="10"/>
                                        </p:tgtEl>
                                      </p:cBhvr>
                                    </p:animEffect>
                                    <p:set>
                                      <p:cBhvr>
                                        <p:cTn id="32" dur="1" fill="hold">
                                          <p:stCondLst>
                                            <p:cond delay="499"/>
                                          </p:stCondLst>
                                        </p:cTn>
                                        <p:tgtEl>
                                          <p:spTgt spid="10"/>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3" presetClass="exit" presetSubtype="10" fill="hold" grpId="0" nodeType="clickEffect">
                                  <p:stCondLst>
                                    <p:cond delay="0"/>
                                  </p:stCondLst>
                                  <p:childTnLst>
                                    <p:animEffect transition="out" filter="blinds(horizontal)">
                                      <p:cBhvr>
                                        <p:cTn id="36" dur="500"/>
                                        <p:tgtEl>
                                          <p:spTgt spid="11"/>
                                        </p:tgtEl>
                                      </p:cBhvr>
                                    </p:animEffect>
                                    <p:set>
                                      <p:cBhvr>
                                        <p:cTn id="37" dur="1" fill="hold">
                                          <p:stCondLst>
                                            <p:cond delay="49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6DF778-5E2A-E74B-A3D6-9C866D9E51F0}"/>
              </a:ext>
            </a:extLst>
          </p:cNvPr>
          <p:cNvSpPr>
            <a:spLocks noGrp="1"/>
          </p:cNvSpPr>
          <p:nvPr>
            <p:ph type="title"/>
          </p:nvPr>
        </p:nvSpPr>
        <p:spPr/>
        <p:txBody>
          <a:bodyPr>
            <a:normAutofit fontScale="90000"/>
          </a:bodyPr>
          <a:lstStyle/>
          <a:p>
            <a:r>
              <a:rPr lang="en-GB"/>
              <a:t>Left Bit Shift</a:t>
            </a:r>
          </a:p>
        </p:txBody>
      </p:sp>
      <p:sp>
        <p:nvSpPr>
          <p:cNvPr id="3" name="Content Placeholder 2">
            <a:extLst>
              <a:ext uri="{FF2B5EF4-FFF2-40B4-BE49-F238E27FC236}">
                <a16:creationId xmlns:a16="http://schemas.microsoft.com/office/drawing/2014/main" id="{70AAA5D1-9E08-1045-915D-83C17324E283}"/>
              </a:ext>
            </a:extLst>
          </p:cNvPr>
          <p:cNvSpPr>
            <a:spLocks noGrp="1"/>
          </p:cNvSpPr>
          <p:nvPr>
            <p:ph idx="1"/>
          </p:nvPr>
        </p:nvSpPr>
        <p:spPr/>
        <p:txBody>
          <a:bodyPr>
            <a:normAutofit/>
          </a:bodyPr>
          <a:lstStyle/>
          <a:p>
            <a:r>
              <a:rPr lang="en-GB"/>
              <a:t>Every time you left bit shift, you multiply your answer by 2.</a:t>
            </a:r>
          </a:p>
        </p:txBody>
      </p:sp>
      <p:graphicFrame>
        <p:nvGraphicFramePr>
          <p:cNvPr id="4" name="Table 4">
            <a:extLst>
              <a:ext uri="{FF2B5EF4-FFF2-40B4-BE49-F238E27FC236}">
                <a16:creationId xmlns:a16="http://schemas.microsoft.com/office/drawing/2014/main" id="{599322FC-F071-5A44-A6A4-74087F56485D}"/>
              </a:ext>
            </a:extLst>
          </p:cNvPr>
          <p:cNvGraphicFramePr>
            <a:graphicFrameLocks noGrp="1"/>
          </p:cNvGraphicFramePr>
          <p:nvPr>
            <p:extLst>
              <p:ext uri="{D42A27DB-BD31-4B8C-83A1-F6EECF244321}">
                <p14:modId xmlns:p14="http://schemas.microsoft.com/office/powerpoint/2010/main" val="3347864832"/>
              </p:ext>
            </p:extLst>
          </p:nvPr>
        </p:nvGraphicFramePr>
        <p:xfrm>
          <a:off x="172675" y="1081797"/>
          <a:ext cx="11846650" cy="5516880"/>
        </p:xfrm>
        <a:graphic>
          <a:graphicData uri="http://schemas.openxmlformats.org/drawingml/2006/table">
            <a:tbl>
              <a:tblPr firstRow="1" bandRow="1">
                <a:tableStyleId>{5C22544A-7EE6-4342-B048-85BDC9FD1C3A}</a:tableStyleId>
              </a:tblPr>
              <a:tblGrid>
                <a:gridCol w="5259478">
                  <a:extLst>
                    <a:ext uri="{9D8B030D-6E8A-4147-A177-3AD203B41FA5}">
                      <a16:colId xmlns:a16="http://schemas.microsoft.com/office/drawing/2014/main" val="1108592378"/>
                    </a:ext>
                  </a:extLst>
                </a:gridCol>
                <a:gridCol w="755328">
                  <a:extLst>
                    <a:ext uri="{9D8B030D-6E8A-4147-A177-3AD203B41FA5}">
                      <a16:colId xmlns:a16="http://schemas.microsoft.com/office/drawing/2014/main" val="1332054659"/>
                    </a:ext>
                  </a:extLst>
                </a:gridCol>
                <a:gridCol w="755328">
                  <a:extLst>
                    <a:ext uri="{9D8B030D-6E8A-4147-A177-3AD203B41FA5}">
                      <a16:colId xmlns:a16="http://schemas.microsoft.com/office/drawing/2014/main" val="348384342"/>
                    </a:ext>
                  </a:extLst>
                </a:gridCol>
                <a:gridCol w="819211">
                  <a:extLst>
                    <a:ext uri="{9D8B030D-6E8A-4147-A177-3AD203B41FA5}">
                      <a16:colId xmlns:a16="http://schemas.microsoft.com/office/drawing/2014/main" val="5573586"/>
                    </a:ext>
                  </a:extLst>
                </a:gridCol>
                <a:gridCol w="819211">
                  <a:extLst>
                    <a:ext uri="{9D8B030D-6E8A-4147-A177-3AD203B41FA5}">
                      <a16:colId xmlns:a16="http://schemas.microsoft.com/office/drawing/2014/main" val="2131882863"/>
                    </a:ext>
                  </a:extLst>
                </a:gridCol>
                <a:gridCol w="819211">
                  <a:extLst>
                    <a:ext uri="{9D8B030D-6E8A-4147-A177-3AD203B41FA5}">
                      <a16:colId xmlns:a16="http://schemas.microsoft.com/office/drawing/2014/main" val="2557817976"/>
                    </a:ext>
                  </a:extLst>
                </a:gridCol>
                <a:gridCol w="704912">
                  <a:extLst>
                    <a:ext uri="{9D8B030D-6E8A-4147-A177-3AD203B41FA5}">
                      <a16:colId xmlns:a16="http://schemas.microsoft.com/office/drawing/2014/main" val="4226827689"/>
                    </a:ext>
                  </a:extLst>
                </a:gridCol>
                <a:gridCol w="704912">
                  <a:extLst>
                    <a:ext uri="{9D8B030D-6E8A-4147-A177-3AD203B41FA5}">
                      <a16:colId xmlns:a16="http://schemas.microsoft.com/office/drawing/2014/main" val="265616655"/>
                    </a:ext>
                  </a:extLst>
                </a:gridCol>
                <a:gridCol w="704912">
                  <a:extLst>
                    <a:ext uri="{9D8B030D-6E8A-4147-A177-3AD203B41FA5}">
                      <a16:colId xmlns:a16="http://schemas.microsoft.com/office/drawing/2014/main" val="2289624640"/>
                    </a:ext>
                  </a:extLst>
                </a:gridCol>
                <a:gridCol w="504147">
                  <a:extLst>
                    <a:ext uri="{9D8B030D-6E8A-4147-A177-3AD203B41FA5}">
                      <a16:colId xmlns:a16="http://schemas.microsoft.com/office/drawing/2014/main" val="3991525813"/>
                    </a:ext>
                  </a:extLst>
                </a:gridCol>
              </a:tblGrid>
              <a:tr h="397507">
                <a:tc>
                  <a:txBody>
                    <a:bodyPr/>
                    <a:lstStyle/>
                    <a:p>
                      <a:pPr algn="ctr"/>
                      <a:endParaRPr lang="en-GB" sz="280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GB" sz="2800" baseline="3000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2800"/>
                        <a:t>2</a:t>
                      </a:r>
                      <a:r>
                        <a:rPr lang="en-GB" sz="2800" baseline="30000"/>
                        <a:t>7</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2800"/>
                        <a:t>2</a:t>
                      </a:r>
                      <a:r>
                        <a:rPr lang="en-GB" sz="2800" baseline="30000"/>
                        <a:t>6</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2800"/>
                        <a:t>2</a:t>
                      </a:r>
                      <a:r>
                        <a:rPr lang="en-GB" sz="2800" baseline="30000"/>
                        <a:t>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2800"/>
                        <a:t>2</a:t>
                      </a:r>
                      <a:r>
                        <a:rPr lang="en-GB" sz="2800" baseline="30000"/>
                        <a:t>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2800"/>
                        <a:t>2</a:t>
                      </a:r>
                      <a:r>
                        <a:rPr lang="en-GB" sz="2800" baseline="30000"/>
                        <a:t>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2800"/>
                        <a:t>2</a:t>
                      </a:r>
                      <a:r>
                        <a:rPr lang="en-GB" sz="2800" baseline="30000"/>
                        <a:t>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2800"/>
                        <a:t>2</a:t>
                      </a:r>
                      <a:r>
                        <a:rPr lang="en-GB" sz="2800" baseline="30000"/>
                        <a:t>1</a:t>
                      </a:r>
                    </a:p>
                  </a:txBody>
                  <a:tcPr/>
                </a:tc>
                <a:tc>
                  <a:txBody>
                    <a:bodyPr/>
                    <a:lstStyle/>
                    <a:p>
                      <a:pPr algn="ctr"/>
                      <a:r>
                        <a:rPr lang="en-GB" sz="2800"/>
                        <a:t>2</a:t>
                      </a:r>
                      <a:r>
                        <a:rPr lang="en-GB" sz="2800" baseline="30000"/>
                        <a:t>0</a:t>
                      </a:r>
                    </a:p>
                  </a:txBody>
                  <a:tcPr/>
                </a:tc>
                <a:extLst>
                  <a:ext uri="{0D108BD9-81ED-4DB2-BD59-A6C34878D82A}">
                    <a16:rowId xmlns:a16="http://schemas.microsoft.com/office/drawing/2014/main" val="2325804274"/>
                  </a:ext>
                </a:extLst>
              </a:tr>
              <a:tr h="397507">
                <a:tc>
                  <a:txBody>
                    <a:bodyPr/>
                    <a:lstStyle/>
                    <a:p>
                      <a:pPr algn="ctr"/>
                      <a:endParaRPr lang="en-GB" sz="2800"/>
                    </a:p>
                  </a:txBody>
                  <a:tcPr/>
                </a:tc>
                <a:tc>
                  <a:txBody>
                    <a:bodyPr/>
                    <a:lstStyle/>
                    <a:p>
                      <a:pPr algn="ctr"/>
                      <a:endParaRPr lang="en-GB" sz="2800"/>
                    </a:p>
                  </a:txBody>
                  <a:tcPr/>
                </a:tc>
                <a:tc>
                  <a:txBody>
                    <a:bodyPr/>
                    <a:lstStyle/>
                    <a:p>
                      <a:pPr algn="ctr"/>
                      <a:r>
                        <a:rPr lang="en-GB" sz="2800">
                          <a:solidFill>
                            <a:schemeClr val="bg1"/>
                          </a:solidFill>
                        </a:rPr>
                        <a:t>128</a:t>
                      </a:r>
                    </a:p>
                  </a:txBody>
                  <a:tcPr>
                    <a:solidFill>
                      <a:srgbClr val="0070C0"/>
                    </a:solidFill>
                  </a:tcPr>
                </a:tc>
                <a:tc>
                  <a:txBody>
                    <a:bodyPr/>
                    <a:lstStyle/>
                    <a:p>
                      <a:pPr algn="ctr"/>
                      <a:r>
                        <a:rPr lang="en-GB" sz="2800">
                          <a:solidFill>
                            <a:schemeClr val="bg1"/>
                          </a:solidFill>
                        </a:rPr>
                        <a:t>64</a:t>
                      </a:r>
                    </a:p>
                  </a:txBody>
                  <a:tcPr>
                    <a:solidFill>
                      <a:srgbClr val="0070C0"/>
                    </a:solidFill>
                  </a:tcPr>
                </a:tc>
                <a:tc>
                  <a:txBody>
                    <a:bodyPr/>
                    <a:lstStyle/>
                    <a:p>
                      <a:pPr algn="ctr"/>
                      <a:r>
                        <a:rPr lang="en-GB" sz="2800">
                          <a:solidFill>
                            <a:schemeClr val="bg1"/>
                          </a:solidFill>
                        </a:rPr>
                        <a:t>32</a:t>
                      </a:r>
                    </a:p>
                  </a:txBody>
                  <a:tcPr>
                    <a:solidFill>
                      <a:srgbClr val="0070C0"/>
                    </a:solidFill>
                  </a:tcPr>
                </a:tc>
                <a:tc>
                  <a:txBody>
                    <a:bodyPr/>
                    <a:lstStyle/>
                    <a:p>
                      <a:pPr algn="ctr"/>
                      <a:r>
                        <a:rPr lang="en-GB" sz="2800">
                          <a:solidFill>
                            <a:schemeClr val="bg1"/>
                          </a:solidFill>
                        </a:rPr>
                        <a:t>16</a:t>
                      </a:r>
                    </a:p>
                  </a:txBody>
                  <a:tcPr>
                    <a:solidFill>
                      <a:srgbClr val="0070C0"/>
                    </a:solidFill>
                  </a:tcPr>
                </a:tc>
                <a:tc>
                  <a:txBody>
                    <a:bodyPr/>
                    <a:lstStyle/>
                    <a:p>
                      <a:pPr algn="ctr"/>
                      <a:r>
                        <a:rPr lang="en-GB" sz="2800">
                          <a:solidFill>
                            <a:schemeClr val="bg1"/>
                          </a:solidFill>
                        </a:rPr>
                        <a:t>8</a:t>
                      </a:r>
                    </a:p>
                  </a:txBody>
                  <a:tcPr>
                    <a:solidFill>
                      <a:srgbClr val="0070C0"/>
                    </a:solidFill>
                  </a:tcPr>
                </a:tc>
                <a:tc>
                  <a:txBody>
                    <a:bodyPr/>
                    <a:lstStyle/>
                    <a:p>
                      <a:pPr algn="ctr"/>
                      <a:r>
                        <a:rPr lang="en-GB" sz="2800">
                          <a:solidFill>
                            <a:schemeClr val="bg1"/>
                          </a:solidFill>
                        </a:rPr>
                        <a:t>4</a:t>
                      </a:r>
                    </a:p>
                  </a:txBody>
                  <a:tcPr>
                    <a:solidFill>
                      <a:srgbClr val="0070C0"/>
                    </a:solidFill>
                  </a:tcPr>
                </a:tc>
                <a:tc>
                  <a:txBody>
                    <a:bodyPr/>
                    <a:lstStyle/>
                    <a:p>
                      <a:pPr algn="ctr"/>
                      <a:r>
                        <a:rPr lang="en-GB" sz="2800">
                          <a:solidFill>
                            <a:schemeClr val="bg1"/>
                          </a:solidFill>
                        </a:rPr>
                        <a:t>2</a:t>
                      </a:r>
                    </a:p>
                  </a:txBody>
                  <a:tcPr>
                    <a:solidFill>
                      <a:srgbClr val="0070C0"/>
                    </a:solidFill>
                  </a:tcPr>
                </a:tc>
                <a:tc>
                  <a:txBody>
                    <a:bodyPr/>
                    <a:lstStyle/>
                    <a:p>
                      <a:pPr algn="ctr"/>
                      <a:r>
                        <a:rPr lang="en-GB" sz="2800">
                          <a:solidFill>
                            <a:schemeClr val="bg1"/>
                          </a:solidFill>
                        </a:rPr>
                        <a:t>1</a:t>
                      </a:r>
                    </a:p>
                  </a:txBody>
                  <a:tcPr>
                    <a:solidFill>
                      <a:srgbClr val="0070C0"/>
                    </a:solidFill>
                  </a:tcPr>
                </a:tc>
                <a:extLst>
                  <a:ext uri="{0D108BD9-81ED-4DB2-BD59-A6C34878D82A}">
                    <a16:rowId xmlns:a16="http://schemas.microsoft.com/office/drawing/2014/main" val="108041840"/>
                  </a:ext>
                </a:extLst>
              </a:tr>
              <a:tr h="397507">
                <a:tc>
                  <a:txBody>
                    <a:bodyPr/>
                    <a:lstStyle/>
                    <a:p>
                      <a:pPr algn="l"/>
                      <a:r>
                        <a:rPr lang="en-GB" sz="2400"/>
                        <a:t>Original (Decimal 24) </a:t>
                      </a:r>
                    </a:p>
                  </a:txBody>
                  <a:tcPr/>
                </a:tc>
                <a:tc>
                  <a:txBody>
                    <a:bodyPr/>
                    <a:lstStyle/>
                    <a:p>
                      <a:pPr algn="ctr"/>
                      <a:endParaRPr lang="en-GB" sz="2800"/>
                    </a:p>
                  </a:txBody>
                  <a:tcPr/>
                </a:tc>
                <a:tc>
                  <a:txBody>
                    <a:bodyPr/>
                    <a:lstStyle/>
                    <a:p>
                      <a:pPr algn="ctr"/>
                      <a:r>
                        <a:rPr lang="en-GB" sz="2800">
                          <a:solidFill>
                            <a:srgbClr val="FF0000"/>
                          </a:solidFill>
                        </a:rPr>
                        <a:t>0</a:t>
                      </a:r>
                    </a:p>
                  </a:txBody>
                  <a:tcPr/>
                </a:tc>
                <a:tc>
                  <a:txBody>
                    <a:bodyPr/>
                    <a:lstStyle/>
                    <a:p>
                      <a:pPr algn="ctr"/>
                      <a:r>
                        <a:rPr lang="en-GB" sz="2800">
                          <a:solidFill>
                            <a:srgbClr val="FF0000"/>
                          </a:solidFill>
                        </a:rPr>
                        <a:t>0</a:t>
                      </a:r>
                    </a:p>
                  </a:txBody>
                  <a:tcPr/>
                </a:tc>
                <a:tc>
                  <a:txBody>
                    <a:bodyPr/>
                    <a:lstStyle/>
                    <a:p>
                      <a:pPr algn="ctr"/>
                      <a:r>
                        <a:rPr lang="en-GB" sz="2800">
                          <a:solidFill>
                            <a:srgbClr val="FF0000"/>
                          </a:solidFill>
                        </a:rPr>
                        <a:t>0</a:t>
                      </a:r>
                    </a:p>
                  </a:txBody>
                  <a:tcPr/>
                </a:tc>
                <a:tc>
                  <a:txBody>
                    <a:bodyPr/>
                    <a:lstStyle/>
                    <a:p>
                      <a:pPr algn="ctr"/>
                      <a:r>
                        <a:rPr lang="en-GB" sz="2800">
                          <a:solidFill>
                            <a:srgbClr val="FF0000"/>
                          </a:solidFill>
                        </a:rPr>
                        <a:t>1</a:t>
                      </a:r>
                    </a:p>
                  </a:txBody>
                  <a:tcPr/>
                </a:tc>
                <a:tc>
                  <a:txBody>
                    <a:bodyPr/>
                    <a:lstStyle/>
                    <a:p>
                      <a:pPr algn="ctr"/>
                      <a:r>
                        <a:rPr lang="en-GB" sz="2800">
                          <a:solidFill>
                            <a:srgbClr val="FF0000"/>
                          </a:solidFill>
                        </a:rPr>
                        <a:t>1</a:t>
                      </a:r>
                    </a:p>
                  </a:txBody>
                  <a:tcPr/>
                </a:tc>
                <a:tc>
                  <a:txBody>
                    <a:bodyPr/>
                    <a:lstStyle/>
                    <a:p>
                      <a:pPr algn="ctr"/>
                      <a:r>
                        <a:rPr lang="en-GB" sz="2800">
                          <a:solidFill>
                            <a:srgbClr val="FF0000"/>
                          </a:solidFill>
                        </a:rPr>
                        <a:t>0</a:t>
                      </a:r>
                    </a:p>
                  </a:txBody>
                  <a:tcPr/>
                </a:tc>
                <a:tc>
                  <a:txBody>
                    <a:bodyPr/>
                    <a:lstStyle/>
                    <a:p>
                      <a:pPr algn="ctr"/>
                      <a:r>
                        <a:rPr lang="en-GB" sz="2800">
                          <a:solidFill>
                            <a:srgbClr val="FF0000"/>
                          </a:solidFill>
                        </a:rPr>
                        <a:t>0</a:t>
                      </a:r>
                    </a:p>
                  </a:txBody>
                  <a:tcPr/>
                </a:tc>
                <a:tc>
                  <a:txBody>
                    <a:bodyPr/>
                    <a:lstStyle/>
                    <a:p>
                      <a:pPr algn="ctr"/>
                      <a:r>
                        <a:rPr lang="en-GB" sz="2800">
                          <a:solidFill>
                            <a:srgbClr val="FF0000"/>
                          </a:solidFill>
                        </a:rPr>
                        <a:t>0</a:t>
                      </a:r>
                    </a:p>
                  </a:txBody>
                  <a:tcPr/>
                </a:tc>
                <a:extLst>
                  <a:ext uri="{0D108BD9-81ED-4DB2-BD59-A6C34878D82A}">
                    <a16:rowId xmlns:a16="http://schemas.microsoft.com/office/drawing/2014/main" val="4230129155"/>
                  </a:ext>
                </a:extLst>
              </a:tr>
              <a:tr h="397507">
                <a:tc>
                  <a:txBody>
                    <a:bodyPr/>
                    <a:lstStyle/>
                    <a:p>
                      <a:pPr algn="l"/>
                      <a:r>
                        <a:rPr lang="en-GB" sz="2400"/>
                        <a:t>Now we move that number to the left</a:t>
                      </a:r>
                    </a:p>
                  </a:txBody>
                  <a:tcPr/>
                </a:tc>
                <a:tc>
                  <a:txBody>
                    <a:bodyPr/>
                    <a:lstStyle/>
                    <a:p>
                      <a:pPr algn="ctr"/>
                      <a:r>
                        <a:rPr lang="en-GB" sz="2800">
                          <a:solidFill>
                            <a:srgbClr val="FFFF00"/>
                          </a:solidFill>
                        </a:rPr>
                        <a:t>0</a:t>
                      </a:r>
                    </a:p>
                  </a:txBody>
                  <a:tcPr/>
                </a:tc>
                <a:tc>
                  <a:txBody>
                    <a:bodyPr/>
                    <a:lstStyle/>
                    <a:p>
                      <a:pPr algn="ctr"/>
                      <a:r>
                        <a:rPr lang="en-GB" sz="2800">
                          <a:solidFill>
                            <a:srgbClr val="FF0000"/>
                          </a:solidFill>
                        </a:rPr>
                        <a:t>0</a:t>
                      </a:r>
                    </a:p>
                  </a:txBody>
                  <a:tcPr/>
                </a:tc>
                <a:tc>
                  <a:txBody>
                    <a:bodyPr/>
                    <a:lstStyle/>
                    <a:p>
                      <a:pPr algn="ctr"/>
                      <a:r>
                        <a:rPr lang="en-GB" sz="2800">
                          <a:solidFill>
                            <a:srgbClr val="FF0000"/>
                          </a:solidFill>
                        </a:rPr>
                        <a:t>0</a:t>
                      </a:r>
                    </a:p>
                  </a:txBody>
                  <a:tcPr/>
                </a:tc>
                <a:tc>
                  <a:txBody>
                    <a:bodyPr/>
                    <a:lstStyle/>
                    <a:p>
                      <a:pPr algn="ctr"/>
                      <a:r>
                        <a:rPr lang="en-GB" sz="2800">
                          <a:solidFill>
                            <a:srgbClr val="FF0000"/>
                          </a:solidFill>
                        </a:rPr>
                        <a:t>1</a:t>
                      </a:r>
                    </a:p>
                  </a:txBody>
                  <a:tcPr/>
                </a:tc>
                <a:tc>
                  <a:txBody>
                    <a:bodyPr/>
                    <a:lstStyle/>
                    <a:p>
                      <a:pPr algn="ctr"/>
                      <a:r>
                        <a:rPr lang="en-GB" sz="2800">
                          <a:solidFill>
                            <a:srgbClr val="FF0000"/>
                          </a:solidFill>
                        </a:rPr>
                        <a:t>1</a:t>
                      </a:r>
                    </a:p>
                  </a:txBody>
                  <a:tcPr/>
                </a:tc>
                <a:tc>
                  <a:txBody>
                    <a:bodyPr/>
                    <a:lstStyle/>
                    <a:p>
                      <a:pPr algn="ctr"/>
                      <a:r>
                        <a:rPr lang="en-GB" sz="2800">
                          <a:solidFill>
                            <a:srgbClr val="FF0000"/>
                          </a:solidFill>
                        </a:rPr>
                        <a:t>0</a:t>
                      </a:r>
                    </a:p>
                  </a:txBody>
                  <a:tcPr/>
                </a:tc>
                <a:tc>
                  <a:txBody>
                    <a:bodyPr/>
                    <a:lstStyle/>
                    <a:p>
                      <a:pPr algn="ctr"/>
                      <a:r>
                        <a:rPr lang="en-GB" sz="2800">
                          <a:solidFill>
                            <a:srgbClr val="FF0000"/>
                          </a:solidFill>
                        </a:rPr>
                        <a:t>0</a:t>
                      </a:r>
                    </a:p>
                  </a:txBody>
                  <a:tcPr/>
                </a:tc>
                <a:tc>
                  <a:txBody>
                    <a:bodyPr/>
                    <a:lstStyle/>
                    <a:p>
                      <a:pPr algn="ctr"/>
                      <a:r>
                        <a:rPr lang="en-GB" sz="2800">
                          <a:solidFill>
                            <a:srgbClr val="FF0000"/>
                          </a:solidFill>
                        </a:rPr>
                        <a:t>0</a:t>
                      </a:r>
                    </a:p>
                  </a:txBody>
                  <a:tcPr/>
                </a:tc>
                <a:tc>
                  <a:txBody>
                    <a:bodyPr/>
                    <a:lstStyle/>
                    <a:p>
                      <a:pPr algn="ctr"/>
                      <a:endParaRPr lang="en-GB" sz="2800"/>
                    </a:p>
                  </a:txBody>
                  <a:tcPr>
                    <a:solidFill>
                      <a:srgbClr val="FFFF00"/>
                    </a:solidFill>
                  </a:tcPr>
                </a:tc>
                <a:extLst>
                  <a:ext uri="{0D108BD9-81ED-4DB2-BD59-A6C34878D82A}">
                    <a16:rowId xmlns:a16="http://schemas.microsoft.com/office/drawing/2014/main" val="505652461"/>
                  </a:ext>
                </a:extLst>
              </a:tr>
              <a:tr h="397507">
                <a:tc gridSpan="10">
                  <a:txBody>
                    <a:bodyPr/>
                    <a:lstStyle/>
                    <a:p>
                      <a:pPr algn="l"/>
                      <a:r>
                        <a:rPr lang="en-GB" sz="2400"/>
                        <a:t>Remove the overflow and fill in the gap with a 0</a:t>
                      </a:r>
                    </a:p>
                  </a:txBody>
                  <a:tcPr/>
                </a:tc>
                <a:tc hMerge="1">
                  <a:txBody>
                    <a:bodyPr/>
                    <a:lstStyle/>
                    <a:p>
                      <a:pPr algn="ctr"/>
                      <a:endParaRPr lang="en-GB" sz="2800"/>
                    </a:p>
                  </a:txBody>
                  <a:tcPr/>
                </a:tc>
                <a:tc hMerge="1">
                  <a:txBody>
                    <a:bodyPr/>
                    <a:lstStyle/>
                    <a:p>
                      <a:pPr algn="ctr"/>
                      <a:endParaRPr lang="en-GB" sz="2800"/>
                    </a:p>
                  </a:txBody>
                  <a:tcPr/>
                </a:tc>
                <a:tc hMerge="1">
                  <a:txBody>
                    <a:bodyPr/>
                    <a:lstStyle/>
                    <a:p>
                      <a:pPr algn="ctr"/>
                      <a:endParaRPr lang="en-GB" sz="2800"/>
                    </a:p>
                  </a:txBody>
                  <a:tcPr/>
                </a:tc>
                <a:tc hMerge="1">
                  <a:txBody>
                    <a:bodyPr/>
                    <a:lstStyle/>
                    <a:p>
                      <a:pPr algn="ctr"/>
                      <a:endParaRPr lang="en-GB" sz="2800"/>
                    </a:p>
                  </a:txBody>
                  <a:tcPr/>
                </a:tc>
                <a:tc hMerge="1">
                  <a:txBody>
                    <a:bodyPr/>
                    <a:lstStyle/>
                    <a:p>
                      <a:pPr algn="ctr"/>
                      <a:endParaRPr lang="en-GB" sz="2800"/>
                    </a:p>
                  </a:txBody>
                  <a:tcPr/>
                </a:tc>
                <a:tc hMerge="1">
                  <a:txBody>
                    <a:bodyPr/>
                    <a:lstStyle/>
                    <a:p>
                      <a:pPr algn="ctr"/>
                      <a:endParaRPr lang="en-GB" sz="2800"/>
                    </a:p>
                  </a:txBody>
                  <a:tcPr/>
                </a:tc>
                <a:tc hMerge="1">
                  <a:txBody>
                    <a:bodyPr/>
                    <a:lstStyle/>
                    <a:p>
                      <a:pPr algn="ctr"/>
                      <a:endParaRPr lang="en-GB" sz="2800"/>
                    </a:p>
                  </a:txBody>
                  <a:tcPr/>
                </a:tc>
                <a:tc hMerge="1">
                  <a:txBody>
                    <a:bodyPr/>
                    <a:lstStyle/>
                    <a:p>
                      <a:pPr algn="ctr"/>
                      <a:endParaRPr lang="en-GB" sz="2800"/>
                    </a:p>
                  </a:txBody>
                  <a:tcPr/>
                </a:tc>
                <a:tc hMerge="1">
                  <a:txBody>
                    <a:bodyPr/>
                    <a:lstStyle/>
                    <a:p>
                      <a:pPr algn="ctr"/>
                      <a:endParaRPr lang="en-GB" sz="2800"/>
                    </a:p>
                  </a:txBody>
                  <a:tcPr/>
                </a:tc>
                <a:extLst>
                  <a:ext uri="{0D108BD9-81ED-4DB2-BD59-A6C34878D82A}">
                    <a16:rowId xmlns:a16="http://schemas.microsoft.com/office/drawing/2014/main" val="1134188717"/>
                  </a:ext>
                </a:extLst>
              </a:tr>
              <a:tr h="397507">
                <a:tc>
                  <a:txBody>
                    <a:bodyPr/>
                    <a:lstStyle/>
                    <a:p>
                      <a:pPr algn="l"/>
                      <a:r>
                        <a:rPr lang="en-GB" sz="2400"/>
                        <a:t>1 left bit shift gives us decimal 48</a:t>
                      </a:r>
                    </a:p>
                  </a:txBody>
                  <a:tcPr/>
                </a:tc>
                <a:tc>
                  <a:txBody>
                    <a:bodyPr/>
                    <a:lstStyle/>
                    <a:p>
                      <a:pPr algn="ctr"/>
                      <a:endParaRPr lang="en-GB" sz="2800"/>
                    </a:p>
                  </a:txBody>
                  <a:tcPr/>
                </a:tc>
                <a:tc>
                  <a:txBody>
                    <a:bodyPr/>
                    <a:lstStyle/>
                    <a:p>
                      <a:pPr algn="ctr"/>
                      <a:r>
                        <a:rPr lang="en-GB" sz="2800">
                          <a:solidFill>
                            <a:srgbClr val="FF0000"/>
                          </a:solidFill>
                        </a:rPr>
                        <a:t>0</a:t>
                      </a:r>
                    </a:p>
                  </a:txBody>
                  <a:tcPr/>
                </a:tc>
                <a:tc>
                  <a:txBody>
                    <a:bodyPr/>
                    <a:lstStyle/>
                    <a:p>
                      <a:pPr algn="ctr"/>
                      <a:r>
                        <a:rPr lang="en-GB" sz="2800">
                          <a:solidFill>
                            <a:srgbClr val="FF0000"/>
                          </a:solidFill>
                        </a:rPr>
                        <a:t>0</a:t>
                      </a:r>
                    </a:p>
                  </a:txBody>
                  <a:tcPr/>
                </a:tc>
                <a:tc>
                  <a:txBody>
                    <a:bodyPr/>
                    <a:lstStyle/>
                    <a:p>
                      <a:pPr algn="ctr"/>
                      <a:r>
                        <a:rPr lang="en-GB" sz="2800">
                          <a:solidFill>
                            <a:srgbClr val="FF0000"/>
                          </a:solidFill>
                        </a:rPr>
                        <a:t>1</a:t>
                      </a:r>
                    </a:p>
                  </a:txBody>
                  <a:tcPr/>
                </a:tc>
                <a:tc>
                  <a:txBody>
                    <a:bodyPr/>
                    <a:lstStyle/>
                    <a:p>
                      <a:pPr algn="ctr"/>
                      <a:r>
                        <a:rPr lang="en-GB" sz="2800">
                          <a:solidFill>
                            <a:srgbClr val="FF0000"/>
                          </a:solidFill>
                        </a:rPr>
                        <a:t>1</a:t>
                      </a:r>
                    </a:p>
                  </a:txBody>
                  <a:tcPr/>
                </a:tc>
                <a:tc>
                  <a:txBody>
                    <a:bodyPr/>
                    <a:lstStyle/>
                    <a:p>
                      <a:pPr algn="ctr"/>
                      <a:r>
                        <a:rPr lang="en-GB" sz="2800">
                          <a:solidFill>
                            <a:srgbClr val="FF0000"/>
                          </a:solidFill>
                        </a:rPr>
                        <a:t>0</a:t>
                      </a:r>
                    </a:p>
                  </a:txBody>
                  <a:tcPr/>
                </a:tc>
                <a:tc>
                  <a:txBody>
                    <a:bodyPr/>
                    <a:lstStyle/>
                    <a:p>
                      <a:pPr algn="ctr"/>
                      <a:r>
                        <a:rPr lang="en-GB" sz="2800">
                          <a:solidFill>
                            <a:srgbClr val="FF0000"/>
                          </a:solidFill>
                        </a:rPr>
                        <a:t>0</a:t>
                      </a:r>
                    </a:p>
                  </a:txBody>
                  <a:tcPr/>
                </a:tc>
                <a:tc>
                  <a:txBody>
                    <a:bodyPr/>
                    <a:lstStyle/>
                    <a:p>
                      <a:pPr algn="ctr"/>
                      <a:r>
                        <a:rPr lang="en-GB" sz="2800">
                          <a:solidFill>
                            <a:srgbClr val="FF0000"/>
                          </a:solidFill>
                        </a:rPr>
                        <a:t>0</a:t>
                      </a:r>
                    </a:p>
                  </a:txBody>
                  <a:tcPr/>
                </a:tc>
                <a:tc>
                  <a:txBody>
                    <a:bodyPr/>
                    <a:lstStyle/>
                    <a:p>
                      <a:pPr algn="ctr"/>
                      <a:r>
                        <a:rPr lang="en-GB" sz="2800">
                          <a:solidFill>
                            <a:srgbClr val="FF0000"/>
                          </a:solidFill>
                        </a:rPr>
                        <a:t>0</a:t>
                      </a:r>
                    </a:p>
                  </a:txBody>
                  <a:tcPr/>
                </a:tc>
                <a:extLst>
                  <a:ext uri="{0D108BD9-81ED-4DB2-BD59-A6C34878D82A}">
                    <a16:rowId xmlns:a16="http://schemas.microsoft.com/office/drawing/2014/main" val="3404514268"/>
                  </a:ext>
                </a:extLst>
              </a:tr>
              <a:tr h="397507">
                <a:tc gridSpan="10">
                  <a:txBody>
                    <a:bodyPr/>
                    <a:lstStyle/>
                    <a:p>
                      <a:pPr algn="l"/>
                      <a:r>
                        <a:rPr lang="en-GB" sz="2400"/>
                        <a:t>But I asked for 2 left bit shift, so we just repeat</a:t>
                      </a:r>
                    </a:p>
                  </a:txBody>
                  <a:tcPr/>
                </a:tc>
                <a:tc hMerge="1">
                  <a:txBody>
                    <a:bodyPr/>
                    <a:lstStyle/>
                    <a:p>
                      <a:pPr algn="ctr"/>
                      <a:endParaRPr lang="en-GB" sz="2800"/>
                    </a:p>
                  </a:txBody>
                  <a:tcPr/>
                </a:tc>
                <a:tc hMerge="1">
                  <a:txBody>
                    <a:bodyPr/>
                    <a:lstStyle/>
                    <a:p>
                      <a:pPr algn="ctr"/>
                      <a:endParaRPr lang="en-GB" sz="2800"/>
                    </a:p>
                  </a:txBody>
                  <a:tcPr/>
                </a:tc>
                <a:tc hMerge="1">
                  <a:txBody>
                    <a:bodyPr/>
                    <a:lstStyle/>
                    <a:p>
                      <a:pPr algn="ctr"/>
                      <a:endParaRPr lang="en-GB" sz="2800"/>
                    </a:p>
                  </a:txBody>
                  <a:tcPr/>
                </a:tc>
                <a:tc hMerge="1">
                  <a:txBody>
                    <a:bodyPr/>
                    <a:lstStyle/>
                    <a:p>
                      <a:pPr algn="ctr"/>
                      <a:endParaRPr lang="en-GB" sz="2800"/>
                    </a:p>
                  </a:txBody>
                  <a:tcPr/>
                </a:tc>
                <a:tc hMerge="1">
                  <a:txBody>
                    <a:bodyPr/>
                    <a:lstStyle/>
                    <a:p>
                      <a:pPr algn="ctr"/>
                      <a:endParaRPr lang="en-GB" sz="2800"/>
                    </a:p>
                  </a:txBody>
                  <a:tcPr/>
                </a:tc>
                <a:tc hMerge="1">
                  <a:txBody>
                    <a:bodyPr/>
                    <a:lstStyle/>
                    <a:p>
                      <a:pPr algn="ctr"/>
                      <a:endParaRPr lang="en-GB" sz="2800"/>
                    </a:p>
                  </a:txBody>
                  <a:tcPr/>
                </a:tc>
                <a:tc hMerge="1">
                  <a:txBody>
                    <a:bodyPr/>
                    <a:lstStyle/>
                    <a:p>
                      <a:pPr algn="ctr"/>
                      <a:endParaRPr lang="en-GB" sz="2800"/>
                    </a:p>
                  </a:txBody>
                  <a:tcPr/>
                </a:tc>
                <a:tc hMerge="1">
                  <a:txBody>
                    <a:bodyPr/>
                    <a:lstStyle/>
                    <a:p>
                      <a:pPr algn="ctr"/>
                      <a:endParaRPr lang="en-GB" sz="2800"/>
                    </a:p>
                  </a:txBody>
                  <a:tcPr/>
                </a:tc>
                <a:tc hMerge="1">
                  <a:txBody>
                    <a:bodyPr/>
                    <a:lstStyle/>
                    <a:p>
                      <a:pPr algn="ctr"/>
                      <a:endParaRPr lang="en-GB" sz="2800"/>
                    </a:p>
                  </a:txBody>
                  <a:tcPr/>
                </a:tc>
                <a:extLst>
                  <a:ext uri="{0D108BD9-81ED-4DB2-BD59-A6C34878D82A}">
                    <a16:rowId xmlns:a16="http://schemas.microsoft.com/office/drawing/2014/main" val="379847540"/>
                  </a:ext>
                </a:extLst>
              </a:tr>
              <a:tr h="397507">
                <a:tc>
                  <a:txBody>
                    <a:bodyPr/>
                    <a:lstStyle/>
                    <a:p>
                      <a:pPr algn="l"/>
                      <a:r>
                        <a:rPr lang="en-GB" sz="2400"/>
                        <a:t>So we now have 48</a:t>
                      </a:r>
                    </a:p>
                  </a:txBody>
                  <a:tcPr/>
                </a:tc>
                <a:tc>
                  <a:txBody>
                    <a:bodyPr/>
                    <a:lstStyle/>
                    <a:p>
                      <a:pPr algn="ctr"/>
                      <a:endParaRPr lang="en-GB" sz="2800">
                        <a:solidFill>
                          <a:srgbClr val="FFFF00"/>
                        </a:solidFill>
                      </a:endParaRPr>
                    </a:p>
                  </a:txBody>
                  <a:tcPr/>
                </a:tc>
                <a:tc>
                  <a:txBody>
                    <a:bodyPr/>
                    <a:lstStyle/>
                    <a:p>
                      <a:pPr algn="ctr"/>
                      <a:r>
                        <a:rPr lang="en-GB" sz="2800">
                          <a:solidFill>
                            <a:srgbClr val="FF0000"/>
                          </a:solidFill>
                        </a:rPr>
                        <a:t>0</a:t>
                      </a:r>
                    </a:p>
                  </a:txBody>
                  <a:tcPr/>
                </a:tc>
                <a:tc>
                  <a:txBody>
                    <a:bodyPr/>
                    <a:lstStyle/>
                    <a:p>
                      <a:pPr algn="ctr"/>
                      <a:r>
                        <a:rPr lang="en-GB" sz="2800">
                          <a:solidFill>
                            <a:srgbClr val="FF0000"/>
                          </a:solidFill>
                        </a:rPr>
                        <a:t>0</a:t>
                      </a:r>
                    </a:p>
                  </a:txBody>
                  <a:tcPr/>
                </a:tc>
                <a:tc>
                  <a:txBody>
                    <a:bodyPr/>
                    <a:lstStyle/>
                    <a:p>
                      <a:pPr algn="ctr"/>
                      <a:r>
                        <a:rPr lang="en-GB" sz="2800">
                          <a:solidFill>
                            <a:srgbClr val="FF0000"/>
                          </a:solidFill>
                        </a:rPr>
                        <a:t>1</a:t>
                      </a:r>
                    </a:p>
                  </a:txBody>
                  <a:tcPr/>
                </a:tc>
                <a:tc>
                  <a:txBody>
                    <a:bodyPr/>
                    <a:lstStyle/>
                    <a:p>
                      <a:pPr algn="ctr"/>
                      <a:r>
                        <a:rPr lang="en-GB" sz="2800">
                          <a:solidFill>
                            <a:srgbClr val="FF0000"/>
                          </a:solidFill>
                        </a:rPr>
                        <a:t>1</a:t>
                      </a:r>
                    </a:p>
                  </a:txBody>
                  <a:tcPr/>
                </a:tc>
                <a:tc>
                  <a:txBody>
                    <a:bodyPr/>
                    <a:lstStyle/>
                    <a:p>
                      <a:pPr algn="ctr"/>
                      <a:r>
                        <a:rPr lang="en-GB" sz="2800">
                          <a:solidFill>
                            <a:srgbClr val="FF0000"/>
                          </a:solidFill>
                        </a:rPr>
                        <a:t>0</a:t>
                      </a:r>
                    </a:p>
                  </a:txBody>
                  <a:tcPr/>
                </a:tc>
                <a:tc>
                  <a:txBody>
                    <a:bodyPr/>
                    <a:lstStyle/>
                    <a:p>
                      <a:pPr algn="ctr"/>
                      <a:r>
                        <a:rPr lang="en-GB" sz="2800">
                          <a:solidFill>
                            <a:srgbClr val="FF0000"/>
                          </a:solidFill>
                        </a:rPr>
                        <a:t>0</a:t>
                      </a:r>
                    </a:p>
                  </a:txBody>
                  <a:tcPr/>
                </a:tc>
                <a:tc>
                  <a:txBody>
                    <a:bodyPr/>
                    <a:lstStyle/>
                    <a:p>
                      <a:pPr algn="ctr"/>
                      <a:r>
                        <a:rPr lang="en-GB" sz="2800">
                          <a:solidFill>
                            <a:srgbClr val="FF0000"/>
                          </a:solidFill>
                        </a:rPr>
                        <a:t>0</a:t>
                      </a:r>
                    </a:p>
                  </a:txBody>
                  <a:tcPr/>
                </a:tc>
                <a:tc>
                  <a:txBody>
                    <a:bodyPr/>
                    <a:lstStyle/>
                    <a:p>
                      <a:pPr algn="ctr"/>
                      <a:r>
                        <a:rPr lang="en-GB" sz="2800">
                          <a:solidFill>
                            <a:srgbClr val="FF0000"/>
                          </a:solidFill>
                        </a:rPr>
                        <a:t>0</a:t>
                      </a:r>
                    </a:p>
                  </a:txBody>
                  <a:tcPr/>
                </a:tc>
                <a:extLst>
                  <a:ext uri="{0D108BD9-81ED-4DB2-BD59-A6C34878D82A}">
                    <a16:rowId xmlns:a16="http://schemas.microsoft.com/office/drawing/2014/main" val="1654078629"/>
                  </a:ext>
                </a:extLst>
              </a:tr>
              <a:tr h="39750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2400"/>
                        <a:t>Now we move that number to the left</a:t>
                      </a:r>
                    </a:p>
                  </a:txBody>
                  <a:tcPr/>
                </a:tc>
                <a:tc>
                  <a:txBody>
                    <a:bodyPr/>
                    <a:lstStyle/>
                    <a:p>
                      <a:pPr algn="ctr"/>
                      <a:r>
                        <a:rPr lang="en-GB" sz="2800">
                          <a:solidFill>
                            <a:srgbClr val="FFFF00"/>
                          </a:solidFill>
                        </a:rPr>
                        <a:t>0</a:t>
                      </a:r>
                    </a:p>
                  </a:txBody>
                  <a:tcPr/>
                </a:tc>
                <a:tc>
                  <a:txBody>
                    <a:bodyPr/>
                    <a:lstStyle/>
                    <a:p>
                      <a:pPr algn="ctr"/>
                      <a:r>
                        <a:rPr lang="en-GB" sz="2800">
                          <a:solidFill>
                            <a:srgbClr val="FF0000"/>
                          </a:solidFill>
                        </a:rPr>
                        <a:t>0</a:t>
                      </a:r>
                    </a:p>
                  </a:txBody>
                  <a:tcPr/>
                </a:tc>
                <a:tc>
                  <a:txBody>
                    <a:bodyPr/>
                    <a:lstStyle/>
                    <a:p>
                      <a:pPr algn="ctr"/>
                      <a:r>
                        <a:rPr lang="en-GB" sz="2800">
                          <a:solidFill>
                            <a:srgbClr val="FF0000"/>
                          </a:solidFill>
                        </a:rPr>
                        <a:t>1</a:t>
                      </a:r>
                    </a:p>
                  </a:txBody>
                  <a:tcPr/>
                </a:tc>
                <a:tc>
                  <a:txBody>
                    <a:bodyPr/>
                    <a:lstStyle/>
                    <a:p>
                      <a:pPr algn="ctr"/>
                      <a:r>
                        <a:rPr lang="en-GB" sz="2800">
                          <a:solidFill>
                            <a:srgbClr val="FF0000"/>
                          </a:solidFill>
                        </a:rPr>
                        <a:t>1</a:t>
                      </a:r>
                    </a:p>
                  </a:txBody>
                  <a:tcPr/>
                </a:tc>
                <a:tc>
                  <a:txBody>
                    <a:bodyPr/>
                    <a:lstStyle/>
                    <a:p>
                      <a:pPr algn="ctr"/>
                      <a:r>
                        <a:rPr lang="en-GB" sz="2800">
                          <a:solidFill>
                            <a:srgbClr val="FF0000"/>
                          </a:solidFill>
                        </a:rPr>
                        <a:t>0</a:t>
                      </a:r>
                    </a:p>
                  </a:txBody>
                  <a:tcPr/>
                </a:tc>
                <a:tc>
                  <a:txBody>
                    <a:bodyPr/>
                    <a:lstStyle/>
                    <a:p>
                      <a:pPr algn="ctr"/>
                      <a:r>
                        <a:rPr lang="en-GB" sz="2800">
                          <a:solidFill>
                            <a:srgbClr val="FF0000"/>
                          </a:solidFill>
                        </a:rPr>
                        <a:t>0</a:t>
                      </a:r>
                    </a:p>
                  </a:txBody>
                  <a:tcPr/>
                </a:tc>
                <a:tc>
                  <a:txBody>
                    <a:bodyPr/>
                    <a:lstStyle/>
                    <a:p>
                      <a:pPr algn="ctr"/>
                      <a:r>
                        <a:rPr lang="en-GB" sz="2800">
                          <a:solidFill>
                            <a:srgbClr val="FF0000"/>
                          </a:solidFill>
                        </a:rPr>
                        <a:t>0</a:t>
                      </a:r>
                    </a:p>
                  </a:txBody>
                  <a:tcPr/>
                </a:tc>
                <a:tc>
                  <a:txBody>
                    <a:bodyPr/>
                    <a:lstStyle/>
                    <a:p>
                      <a:pPr algn="ctr"/>
                      <a:r>
                        <a:rPr lang="en-GB" sz="2800">
                          <a:solidFill>
                            <a:srgbClr val="FF0000"/>
                          </a:solidFill>
                        </a:rPr>
                        <a:t>0</a:t>
                      </a:r>
                    </a:p>
                  </a:txBody>
                  <a:tcPr/>
                </a:tc>
                <a:tc>
                  <a:txBody>
                    <a:bodyPr/>
                    <a:lstStyle/>
                    <a:p>
                      <a:pPr algn="ctr"/>
                      <a:endParaRPr lang="en-GB" sz="2800">
                        <a:solidFill>
                          <a:srgbClr val="FF0000"/>
                        </a:solidFill>
                      </a:endParaRPr>
                    </a:p>
                  </a:txBody>
                  <a:tcPr>
                    <a:solidFill>
                      <a:srgbClr val="FFFF00"/>
                    </a:solidFill>
                  </a:tcPr>
                </a:tc>
                <a:extLst>
                  <a:ext uri="{0D108BD9-81ED-4DB2-BD59-A6C34878D82A}">
                    <a16:rowId xmlns:a16="http://schemas.microsoft.com/office/drawing/2014/main" val="1142814932"/>
                  </a:ext>
                </a:extLst>
              </a:tr>
              <a:tr h="397507">
                <a:tc gridSpan="10">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2400"/>
                        <a:t>Remove the overflow and fill in the gap with a 0</a:t>
                      </a:r>
                    </a:p>
                  </a:txBody>
                  <a:tcPr/>
                </a:tc>
                <a:tc hMerge="1">
                  <a:txBody>
                    <a:bodyPr/>
                    <a:lstStyle/>
                    <a:p>
                      <a:pPr algn="ctr"/>
                      <a:endParaRPr lang="en-GB" sz="2800">
                        <a:solidFill>
                          <a:srgbClr val="FFFF00"/>
                        </a:solidFill>
                      </a:endParaRPr>
                    </a:p>
                  </a:txBody>
                  <a:tcPr/>
                </a:tc>
                <a:tc hMerge="1">
                  <a:txBody>
                    <a:bodyPr/>
                    <a:lstStyle/>
                    <a:p>
                      <a:pPr algn="ctr"/>
                      <a:endParaRPr lang="en-GB" sz="2800">
                        <a:solidFill>
                          <a:srgbClr val="FF0000"/>
                        </a:solidFill>
                      </a:endParaRPr>
                    </a:p>
                  </a:txBody>
                  <a:tcPr/>
                </a:tc>
                <a:tc hMerge="1">
                  <a:txBody>
                    <a:bodyPr/>
                    <a:lstStyle/>
                    <a:p>
                      <a:pPr algn="ctr"/>
                      <a:endParaRPr lang="en-GB" sz="2800">
                        <a:solidFill>
                          <a:srgbClr val="FF0000"/>
                        </a:solidFill>
                      </a:endParaRPr>
                    </a:p>
                  </a:txBody>
                  <a:tcPr/>
                </a:tc>
                <a:tc hMerge="1">
                  <a:txBody>
                    <a:bodyPr/>
                    <a:lstStyle/>
                    <a:p>
                      <a:pPr algn="ctr"/>
                      <a:endParaRPr lang="en-GB" sz="2800">
                        <a:solidFill>
                          <a:srgbClr val="FF0000"/>
                        </a:solidFill>
                      </a:endParaRPr>
                    </a:p>
                  </a:txBody>
                  <a:tcPr/>
                </a:tc>
                <a:tc hMerge="1">
                  <a:txBody>
                    <a:bodyPr/>
                    <a:lstStyle/>
                    <a:p>
                      <a:pPr algn="ctr"/>
                      <a:endParaRPr lang="en-GB" sz="2800">
                        <a:solidFill>
                          <a:srgbClr val="FF0000"/>
                        </a:solidFill>
                      </a:endParaRPr>
                    </a:p>
                  </a:txBody>
                  <a:tcPr/>
                </a:tc>
                <a:tc hMerge="1">
                  <a:txBody>
                    <a:bodyPr/>
                    <a:lstStyle/>
                    <a:p>
                      <a:pPr algn="ctr"/>
                      <a:endParaRPr lang="en-GB" sz="2800">
                        <a:solidFill>
                          <a:srgbClr val="FF0000"/>
                        </a:solidFill>
                      </a:endParaRPr>
                    </a:p>
                  </a:txBody>
                  <a:tcPr/>
                </a:tc>
                <a:tc hMerge="1">
                  <a:txBody>
                    <a:bodyPr/>
                    <a:lstStyle/>
                    <a:p>
                      <a:pPr algn="ctr"/>
                      <a:endParaRPr lang="en-GB" sz="2800">
                        <a:solidFill>
                          <a:srgbClr val="FF0000"/>
                        </a:solidFill>
                      </a:endParaRPr>
                    </a:p>
                  </a:txBody>
                  <a:tcPr/>
                </a:tc>
                <a:tc hMerge="1">
                  <a:txBody>
                    <a:bodyPr/>
                    <a:lstStyle/>
                    <a:p>
                      <a:pPr algn="ctr"/>
                      <a:endParaRPr lang="en-GB" sz="2800">
                        <a:solidFill>
                          <a:srgbClr val="FF0000"/>
                        </a:solidFill>
                      </a:endParaRPr>
                    </a:p>
                  </a:txBody>
                  <a:tcPr/>
                </a:tc>
                <a:tc hMerge="1">
                  <a:txBody>
                    <a:bodyPr/>
                    <a:lstStyle/>
                    <a:p>
                      <a:pPr algn="ctr"/>
                      <a:endParaRPr lang="en-GB" sz="2800">
                        <a:solidFill>
                          <a:srgbClr val="FF0000"/>
                        </a:solidFill>
                      </a:endParaRPr>
                    </a:p>
                  </a:txBody>
                  <a:tcPr/>
                </a:tc>
                <a:extLst>
                  <a:ext uri="{0D108BD9-81ED-4DB2-BD59-A6C34878D82A}">
                    <a16:rowId xmlns:a16="http://schemas.microsoft.com/office/drawing/2014/main" val="4244657170"/>
                  </a:ext>
                </a:extLst>
              </a:tr>
              <a:tr h="397507">
                <a:tc>
                  <a:txBody>
                    <a:bodyPr/>
                    <a:lstStyle/>
                    <a:p>
                      <a:pPr algn="l"/>
                      <a:r>
                        <a:rPr lang="en-GB" sz="2400"/>
                        <a:t>Gives us 96. Which is double of 48</a:t>
                      </a:r>
                    </a:p>
                  </a:txBody>
                  <a:tcPr/>
                </a:tc>
                <a:tc>
                  <a:txBody>
                    <a:bodyPr/>
                    <a:lstStyle/>
                    <a:p>
                      <a:pPr algn="ctr"/>
                      <a:endParaRPr lang="en-GB" sz="2800">
                        <a:solidFill>
                          <a:srgbClr val="FFFF00"/>
                        </a:solidFill>
                      </a:endParaRPr>
                    </a:p>
                  </a:txBody>
                  <a:tcPr/>
                </a:tc>
                <a:tc>
                  <a:txBody>
                    <a:bodyPr/>
                    <a:lstStyle/>
                    <a:p>
                      <a:pPr algn="ctr"/>
                      <a:r>
                        <a:rPr lang="en-GB" sz="2800">
                          <a:solidFill>
                            <a:srgbClr val="FF0000"/>
                          </a:solidFill>
                        </a:rPr>
                        <a:t>0</a:t>
                      </a:r>
                    </a:p>
                  </a:txBody>
                  <a:tcPr/>
                </a:tc>
                <a:tc>
                  <a:txBody>
                    <a:bodyPr/>
                    <a:lstStyle/>
                    <a:p>
                      <a:pPr algn="ctr"/>
                      <a:r>
                        <a:rPr lang="en-GB" sz="2800">
                          <a:solidFill>
                            <a:srgbClr val="FF0000"/>
                          </a:solidFill>
                        </a:rPr>
                        <a:t>1</a:t>
                      </a:r>
                    </a:p>
                  </a:txBody>
                  <a:tcPr/>
                </a:tc>
                <a:tc>
                  <a:txBody>
                    <a:bodyPr/>
                    <a:lstStyle/>
                    <a:p>
                      <a:pPr algn="ctr"/>
                      <a:r>
                        <a:rPr lang="en-GB" sz="2800">
                          <a:solidFill>
                            <a:srgbClr val="FF0000"/>
                          </a:solidFill>
                        </a:rPr>
                        <a:t>1</a:t>
                      </a:r>
                    </a:p>
                  </a:txBody>
                  <a:tcPr/>
                </a:tc>
                <a:tc>
                  <a:txBody>
                    <a:bodyPr/>
                    <a:lstStyle/>
                    <a:p>
                      <a:pPr algn="ctr"/>
                      <a:r>
                        <a:rPr lang="en-GB" sz="2800">
                          <a:solidFill>
                            <a:srgbClr val="FF0000"/>
                          </a:solidFill>
                        </a:rPr>
                        <a:t>0</a:t>
                      </a:r>
                    </a:p>
                  </a:txBody>
                  <a:tcPr/>
                </a:tc>
                <a:tc>
                  <a:txBody>
                    <a:bodyPr/>
                    <a:lstStyle/>
                    <a:p>
                      <a:pPr algn="ctr"/>
                      <a:r>
                        <a:rPr lang="en-GB" sz="2800">
                          <a:solidFill>
                            <a:srgbClr val="FF0000"/>
                          </a:solidFill>
                        </a:rPr>
                        <a:t>0</a:t>
                      </a:r>
                    </a:p>
                  </a:txBody>
                  <a:tcPr/>
                </a:tc>
                <a:tc>
                  <a:txBody>
                    <a:bodyPr/>
                    <a:lstStyle/>
                    <a:p>
                      <a:pPr algn="ctr"/>
                      <a:r>
                        <a:rPr lang="en-GB" sz="2800">
                          <a:solidFill>
                            <a:srgbClr val="FF0000"/>
                          </a:solidFill>
                        </a:rPr>
                        <a:t>0</a:t>
                      </a:r>
                    </a:p>
                  </a:txBody>
                  <a:tcPr/>
                </a:tc>
                <a:tc>
                  <a:txBody>
                    <a:bodyPr/>
                    <a:lstStyle/>
                    <a:p>
                      <a:pPr algn="ctr"/>
                      <a:r>
                        <a:rPr lang="en-GB" sz="2800">
                          <a:solidFill>
                            <a:srgbClr val="FF0000"/>
                          </a:solidFill>
                        </a:rPr>
                        <a:t>0</a:t>
                      </a:r>
                    </a:p>
                  </a:txBody>
                  <a:tcPr/>
                </a:tc>
                <a:tc>
                  <a:txBody>
                    <a:bodyPr/>
                    <a:lstStyle/>
                    <a:p>
                      <a:pPr algn="ctr"/>
                      <a:r>
                        <a:rPr lang="en-GB" sz="2800">
                          <a:solidFill>
                            <a:srgbClr val="FF0000"/>
                          </a:solidFill>
                        </a:rPr>
                        <a:t>0</a:t>
                      </a:r>
                    </a:p>
                  </a:txBody>
                  <a:tcPr/>
                </a:tc>
                <a:extLst>
                  <a:ext uri="{0D108BD9-81ED-4DB2-BD59-A6C34878D82A}">
                    <a16:rowId xmlns:a16="http://schemas.microsoft.com/office/drawing/2014/main" val="1711316072"/>
                  </a:ext>
                </a:extLst>
              </a:tr>
            </a:tbl>
          </a:graphicData>
        </a:graphic>
      </p:graphicFrame>
      <p:sp>
        <p:nvSpPr>
          <p:cNvPr id="5" name="Rectangle 4">
            <a:extLst>
              <a:ext uri="{FF2B5EF4-FFF2-40B4-BE49-F238E27FC236}">
                <a16:creationId xmlns:a16="http://schemas.microsoft.com/office/drawing/2014/main" id="{2A939BC4-0717-E84A-AD61-F84928BAB04C}"/>
              </a:ext>
            </a:extLst>
          </p:cNvPr>
          <p:cNvSpPr/>
          <p:nvPr/>
        </p:nvSpPr>
        <p:spPr>
          <a:xfrm>
            <a:off x="172675" y="2110207"/>
            <a:ext cx="11846650" cy="5316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13C4936B-668E-F443-8990-A7177029B814}"/>
              </a:ext>
            </a:extLst>
          </p:cNvPr>
          <p:cNvSpPr/>
          <p:nvPr/>
        </p:nvSpPr>
        <p:spPr>
          <a:xfrm>
            <a:off x="172675" y="2641835"/>
            <a:ext cx="11846650" cy="5316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A109AE11-C344-494A-8741-6BA49242FF7F}"/>
              </a:ext>
            </a:extLst>
          </p:cNvPr>
          <p:cNvSpPr/>
          <p:nvPr/>
        </p:nvSpPr>
        <p:spPr>
          <a:xfrm>
            <a:off x="172675" y="3084801"/>
            <a:ext cx="11846650" cy="5316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C2F0369B-90BE-E043-ACDE-A7F58C971396}"/>
              </a:ext>
            </a:extLst>
          </p:cNvPr>
          <p:cNvSpPr/>
          <p:nvPr/>
        </p:nvSpPr>
        <p:spPr>
          <a:xfrm>
            <a:off x="172675" y="3618443"/>
            <a:ext cx="11846650" cy="5316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BDDA0D6D-D363-5147-8544-7B0AFEA4CADE}"/>
              </a:ext>
            </a:extLst>
          </p:cNvPr>
          <p:cNvSpPr/>
          <p:nvPr/>
        </p:nvSpPr>
        <p:spPr>
          <a:xfrm>
            <a:off x="172675" y="4152085"/>
            <a:ext cx="11846650" cy="5316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640CFE6B-4503-7043-9326-E4BD5FF2E04A}"/>
              </a:ext>
            </a:extLst>
          </p:cNvPr>
          <p:cNvSpPr/>
          <p:nvPr/>
        </p:nvSpPr>
        <p:spPr>
          <a:xfrm>
            <a:off x="172675" y="4685727"/>
            <a:ext cx="11846650" cy="5316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a:extLst>
              <a:ext uri="{FF2B5EF4-FFF2-40B4-BE49-F238E27FC236}">
                <a16:creationId xmlns:a16="http://schemas.microsoft.com/office/drawing/2014/main" id="{A1BC6BCF-8503-B148-9F73-0C1C805ECEF4}"/>
              </a:ext>
            </a:extLst>
          </p:cNvPr>
          <p:cNvSpPr/>
          <p:nvPr/>
        </p:nvSpPr>
        <p:spPr>
          <a:xfrm>
            <a:off x="172675" y="5179757"/>
            <a:ext cx="11846650" cy="5316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11">
            <a:extLst>
              <a:ext uri="{FF2B5EF4-FFF2-40B4-BE49-F238E27FC236}">
                <a16:creationId xmlns:a16="http://schemas.microsoft.com/office/drawing/2014/main" id="{A26A2B17-A1EA-0A49-B5B7-C74A5822762D}"/>
              </a:ext>
            </a:extLst>
          </p:cNvPr>
          <p:cNvSpPr/>
          <p:nvPr/>
        </p:nvSpPr>
        <p:spPr>
          <a:xfrm>
            <a:off x="172675" y="5716179"/>
            <a:ext cx="11846650" cy="5316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12">
            <a:extLst>
              <a:ext uri="{FF2B5EF4-FFF2-40B4-BE49-F238E27FC236}">
                <a16:creationId xmlns:a16="http://schemas.microsoft.com/office/drawing/2014/main" id="{E26FCE66-3960-1B4F-9DDD-B0863ADF9EE7}"/>
              </a:ext>
            </a:extLst>
          </p:cNvPr>
          <p:cNvSpPr/>
          <p:nvPr/>
        </p:nvSpPr>
        <p:spPr>
          <a:xfrm>
            <a:off x="172675" y="6235992"/>
            <a:ext cx="11846650" cy="5316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761232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xit" presetSubtype="10" fill="hold" grpId="0" nodeType="clickEffect">
                                  <p:stCondLst>
                                    <p:cond delay="0"/>
                                  </p:stCondLst>
                                  <p:childTnLst>
                                    <p:animEffect transition="out" filter="blinds(horizontal)">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3" presetClass="exit" presetSubtype="10" fill="hold" grpId="0" nodeType="clickEffect">
                                  <p:stCondLst>
                                    <p:cond delay="0"/>
                                  </p:stCondLst>
                                  <p:childTnLst>
                                    <p:animEffect transition="out" filter="blinds(horizontal)">
                                      <p:cBhvr>
                                        <p:cTn id="11" dur="500"/>
                                        <p:tgtEl>
                                          <p:spTgt spid="6"/>
                                        </p:tgtEl>
                                      </p:cBhvr>
                                    </p:animEffect>
                                    <p:set>
                                      <p:cBhvr>
                                        <p:cTn id="12" dur="1" fill="hold">
                                          <p:stCondLst>
                                            <p:cond delay="499"/>
                                          </p:stCondLst>
                                        </p:cTn>
                                        <p:tgtEl>
                                          <p:spTgt spid="6"/>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3" presetClass="exit" presetSubtype="10" fill="hold" grpId="0" nodeType="clickEffect">
                                  <p:stCondLst>
                                    <p:cond delay="0"/>
                                  </p:stCondLst>
                                  <p:childTnLst>
                                    <p:animEffect transition="out" filter="blinds(horizontal)">
                                      <p:cBhvr>
                                        <p:cTn id="16" dur="500"/>
                                        <p:tgtEl>
                                          <p:spTgt spid="7"/>
                                        </p:tgtEl>
                                      </p:cBhvr>
                                    </p:animEffect>
                                    <p:set>
                                      <p:cBhvr>
                                        <p:cTn id="17" dur="1" fill="hold">
                                          <p:stCondLst>
                                            <p:cond delay="499"/>
                                          </p:stCondLst>
                                        </p:cTn>
                                        <p:tgtEl>
                                          <p:spTgt spid="7"/>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3" presetClass="exit" presetSubtype="10" fill="hold" grpId="0" nodeType="clickEffect">
                                  <p:stCondLst>
                                    <p:cond delay="0"/>
                                  </p:stCondLst>
                                  <p:childTnLst>
                                    <p:animEffect transition="out" filter="blinds(horizontal)">
                                      <p:cBhvr>
                                        <p:cTn id="21" dur="500"/>
                                        <p:tgtEl>
                                          <p:spTgt spid="8"/>
                                        </p:tgtEl>
                                      </p:cBhvr>
                                    </p:animEffect>
                                    <p:set>
                                      <p:cBhvr>
                                        <p:cTn id="22" dur="1" fill="hold">
                                          <p:stCondLst>
                                            <p:cond delay="499"/>
                                          </p:stCondLst>
                                        </p:cTn>
                                        <p:tgtEl>
                                          <p:spTgt spid="8"/>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3" presetClass="exit" presetSubtype="10" fill="hold" grpId="0" nodeType="clickEffect">
                                  <p:stCondLst>
                                    <p:cond delay="0"/>
                                  </p:stCondLst>
                                  <p:childTnLst>
                                    <p:animEffect transition="out" filter="blinds(horizontal)">
                                      <p:cBhvr>
                                        <p:cTn id="26" dur="500"/>
                                        <p:tgtEl>
                                          <p:spTgt spid="9"/>
                                        </p:tgtEl>
                                      </p:cBhvr>
                                    </p:animEffect>
                                    <p:set>
                                      <p:cBhvr>
                                        <p:cTn id="27" dur="1" fill="hold">
                                          <p:stCondLst>
                                            <p:cond delay="499"/>
                                          </p:stCondLst>
                                        </p:cTn>
                                        <p:tgtEl>
                                          <p:spTgt spid="9"/>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3" presetClass="exit" presetSubtype="10" fill="hold" grpId="0" nodeType="clickEffect">
                                  <p:stCondLst>
                                    <p:cond delay="0"/>
                                  </p:stCondLst>
                                  <p:childTnLst>
                                    <p:animEffect transition="out" filter="blinds(horizontal)">
                                      <p:cBhvr>
                                        <p:cTn id="31" dur="500"/>
                                        <p:tgtEl>
                                          <p:spTgt spid="10"/>
                                        </p:tgtEl>
                                      </p:cBhvr>
                                    </p:animEffect>
                                    <p:set>
                                      <p:cBhvr>
                                        <p:cTn id="32" dur="1" fill="hold">
                                          <p:stCondLst>
                                            <p:cond delay="499"/>
                                          </p:stCondLst>
                                        </p:cTn>
                                        <p:tgtEl>
                                          <p:spTgt spid="10"/>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3" presetClass="exit" presetSubtype="10" fill="hold" grpId="0" nodeType="clickEffect">
                                  <p:stCondLst>
                                    <p:cond delay="0"/>
                                  </p:stCondLst>
                                  <p:childTnLst>
                                    <p:animEffect transition="out" filter="blinds(horizontal)">
                                      <p:cBhvr>
                                        <p:cTn id="36" dur="500"/>
                                        <p:tgtEl>
                                          <p:spTgt spid="11"/>
                                        </p:tgtEl>
                                      </p:cBhvr>
                                    </p:animEffect>
                                    <p:set>
                                      <p:cBhvr>
                                        <p:cTn id="37" dur="1" fill="hold">
                                          <p:stCondLst>
                                            <p:cond delay="499"/>
                                          </p:stCondLst>
                                        </p:cTn>
                                        <p:tgtEl>
                                          <p:spTgt spid="11"/>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3" presetClass="exit" presetSubtype="10" fill="hold" grpId="0" nodeType="clickEffect">
                                  <p:stCondLst>
                                    <p:cond delay="0"/>
                                  </p:stCondLst>
                                  <p:childTnLst>
                                    <p:animEffect transition="out" filter="blinds(horizontal)">
                                      <p:cBhvr>
                                        <p:cTn id="41" dur="500"/>
                                        <p:tgtEl>
                                          <p:spTgt spid="12"/>
                                        </p:tgtEl>
                                      </p:cBhvr>
                                    </p:animEffect>
                                    <p:set>
                                      <p:cBhvr>
                                        <p:cTn id="42" dur="1" fill="hold">
                                          <p:stCondLst>
                                            <p:cond delay="499"/>
                                          </p:stCondLst>
                                        </p:cTn>
                                        <p:tgtEl>
                                          <p:spTgt spid="12"/>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3" presetClass="exit" presetSubtype="10" fill="hold" grpId="0" nodeType="clickEffect">
                                  <p:stCondLst>
                                    <p:cond delay="0"/>
                                  </p:stCondLst>
                                  <p:childTnLst>
                                    <p:animEffect transition="out" filter="blinds(horizontal)">
                                      <p:cBhvr>
                                        <p:cTn id="46" dur="500"/>
                                        <p:tgtEl>
                                          <p:spTgt spid="13"/>
                                        </p:tgtEl>
                                      </p:cBhvr>
                                    </p:animEffect>
                                    <p:set>
                                      <p:cBhvr>
                                        <p:cTn id="47" dur="1" fill="hold">
                                          <p:stCondLst>
                                            <p:cond delay="499"/>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2" grpId="0" animBg="1"/>
      <p:bldP spid="13"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4689D8-3AC8-9845-B0E4-92E4E8ACBDE1}"/>
              </a:ext>
            </a:extLst>
          </p:cNvPr>
          <p:cNvSpPr>
            <a:spLocks noGrp="1"/>
          </p:cNvSpPr>
          <p:nvPr>
            <p:ph type="title"/>
          </p:nvPr>
        </p:nvSpPr>
        <p:spPr/>
        <p:txBody>
          <a:bodyPr>
            <a:normAutofit fontScale="90000"/>
          </a:bodyPr>
          <a:lstStyle/>
          <a:p>
            <a:r>
              <a:rPr lang="en-GB"/>
              <a:t>Right Bit Shift</a:t>
            </a:r>
          </a:p>
        </p:txBody>
      </p:sp>
      <p:sp>
        <p:nvSpPr>
          <p:cNvPr id="3" name="Content Placeholder 2">
            <a:extLst>
              <a:ext uri="{FF2B5EF4-FFF2-40B4-BE49-F238E27FC236}">
                <a16:creationId xmlns:a16="http://schemas.microsoft.com/office/drawing/2014/main" id="{6094D3BB-7148-0D4A-A3D9-3E25992E7A69}"/>
              </a:ext>
            </a:extLst>
          </p:cNvPr>
          <p:cNvSpPr>
            <a:spLocks noGrp="1"/>
          </p:cNvSpPr>
          <p:nvPr>
            <p:ph idx="1"/>
          </p:nvPr>
        </p:nvSpPr>
        <p:spPr/>
        <p:txBody>
          <a:bodyPr/>
          <a:lstStyle/>
          <a:p>
            <a:r>
              <a:rPr lang="en-GB"/>
              <a:t>If left bit shift means moving the number to the left, what do you think right bit shift means?</a:t>
            </a:r>
          </a:p>
          <a:p>
            <a:endParaRPr lang="en-GB"/>
          </a:p>
          <a:p>
            <a:r>
              <a:rPr lang="en-GB"/>
              <a:t>Yeah, it means you move the number to the right</a:t>
            </a:r>
          </a:p>
          <a:p>
            <a:endParaRPr lang="en-GB"/>
          </a:p>
          <a:p>
            <a:r>
              <a:rPr lang="en-GB"/>
              <a:t>If left bit shift means you double each time, what do you think right bit shift does?</a:t>
            </a:r>
          </a:p>
          <a:p>
            <a:endParaRPr lang="en-GB"/>
          </a:p>
          <a:p>
            <a:r>
              <a:rPr lang="en-GB"/>
              <a:t>Yep, it means you half (divide) each time</a:t>
            </a:r>
          </a:p>
        </p:txBody>
      </p:sp>
    </p:spTree>
    <p:extLst>
      <p:ext uri="{BB962C8B-B14F-4D97-AF65-F5344CB8AC3E}">
        <p14:creationId xmlns:p14="http://schemas.microsoft.com/office/powerpoint/2010/main" val="114798820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50B482-B8CE-5443-9F97-0A7D5B217A21}"/>
              </a:ext>
            </a:extLst>
          </p:cNvPr>
          <p:cNvSpPr>
            <a:spLocks noGrp="1"/>
          </p:cNvSpPr>
          <p:nvPr>
            <p:ph type="title"/>
          </p:nvPr>
        </p:nvSpPr>
        <p:spPr/>
        <p:txBody>
          <a:bodyPr>
            <a:normAutofit fontScale="90000"/>
          </a:bodyPr>
          <a:lstStyle/>
          <a:p>
            <a:r>
              <a:rPr lang="en-GB"/>
              <a:t>Right Shift Bit example</a:t>
            </a:r>
          </a:p>
        </p:txBody>
      </p:sp>
      <p:sp>
        <p:nvSpPr>
          <p:cNvPr id="3" name="Content Placeholder 2">
            <a:extLst>
              <a:ext uri="{FF2B5EF4-FFF2-40B4-BE49-F238E27FC236}">
                <a16:creationId xmlns:a16="http://schemas.microsoft.com/office/drawing/2014/main" id="{6707347C-F81D-364C-A60B-A9E8B61EADCF}"/>
              </a:ext>
            </a:extLst>
          </p:cNvPr>
          <p:cNvSpPr>
            <a:spLocks noGrp="1"/>
          </p:cNvSpPr>
          <p:nvPr>
            <p:ph idx="1"/>
          </p:nvPr>
        </p:nvSpPr>
        <p:spPr/>
        <p:txBody>
          <a:bodyPr/>
          <a:lstStyle/>
          <a:p>
            <a:r>
              <a:rPr lang="en-GB"/>
              <a:t>0 0 0 1 1 1 1 0</a:t>
            </a:r>
          </a:p>
        </p:txBody>
      </p:sp>
      <p:graphicFrame>
        <p:nvGraphicFramePr>
          <p:cNvPr id="4" name="Table 4">
            <a:extLst>
              <a:ext uri="{FF2B5EF4-FFF2-40B4-BE49-F238E27FC236}">
                <a16:creationId xmlns:a16="http://schemas.microsoft.com/office/drawing/2014/main" id="{D96875E0-1F15-9D4E-AC2E-1C87AB32BDD5}"/>
              </a:ext>
            </a:extLst>
          </p:cNvPr>
          <p:cNvGraphicFramePr>
            <a:graphicFrameLocks noGrp="1"/>
          </p:cNvGraphicFramePr>
          <p:nvPr>
            <p:extLst>
              <p:ext uri="{D42A27DB-BD31-4B8C-83A1-F6EECF244321}">
                <p14:modId xmlns:p14="http://schemas.microsoft.com/office/powerpoint/2010/main" val="307748506"/>
              </p:ext>
            </p:extLst>
          </p:nvPr>
        </p:nvGraphicFramePr>
        <p:xfrm>
          <a:off x="172674" y="1081173"/>
          <a:ext cx="12019326" cy="5242560"/>
        </p:xfrm>
        <a:graphic>
          <a:graphicData uri="http://schemas.openxmlformats.org/drawingml/2006/table">
            <a:tbl>
              <a:tblPr firstRow="1" bandRow="1">
                <a:tableStyleId>{5C22544A-7EE6-4342-B048-85BDC9FD1C3A}</a:tableStyleId>
              </a:tblPr>
              <a:tblGrid>
                <a:gridCol w="5451731">
                  <a:extLst>
                    <a:ext uri="{9D8B030D-6E8A-4147-A177-3AD203B41FA5}">
                      <a16:colId xmlns:a16="http://schemas.microsoft.com/office/drawing/2014/main" val="1108592378"/>
                    </a:ext>
                  </a:extLst>
                </a:gridCol>
                <a:gridCol w="782938">
                  <a:extLst>
                    <a:ext uri="{9D8B030D-6E8A-4147-A177-3AD203B41FA5}">
                      <a16:colId xmlns:a16="http://schemas.microsoft.com/office/drawing/2014/main" val="348384342"/>
                    </a:ext>
                  </a:extLst>
                </a:gridCol>
                <a:gridCol w="849156">
                  <a:extLst>
                    <a:ext uri="{9D8B030D-6E8A-4147-A177-3AD203B41FA5}">
                      <a16:colId xmlns:a16="http://schemas.microsoft.com/office/drawing/2014/main" val="5573586"/>
                    </a:ext>
                  </a:extLst>
                </a:gridCol>
                <a:gridCol w="849156">
                  <a:extLst>
                    <a:ext uri="{9D8B030D-6E8A-4147-A177-3AD203B41FA5}">
                      <a16:colId xmlns:a16="http://schemas.microsoft.com/office/drawing/2014/main" val="2131882863"/>
                    </a:ext>
                  </a:extLst>
                </a:gridCol>
                <a:gridCol w="849156">
                  <a:extLst>
                    <a:ext uri="{9D8B030D-6E8A-4147-A177-3AD203B41FA5}">
                      <a16:colId xmlns:a16="http://schemas.microsoft.com/office/drawing/2014/main" val="2557817976"/>
                    </a:ext>
                  </a:extLst>
                </a:gridCol>
                <a:gridCol w="730679">
                  <a:extLst>
                    <a:ext uri="{9D8B030D-6E8A-4147-A177-3AD203B41FA5}">
                      <a16:colId xmlns:a16="http://schemas.microsoft.com/office/drawing/2014/main" val="4226827689"/>
                    </a:ext>
                  </a:extLst>
                </a:gridCol>
                <a:gridCol w="730679">
                  <a:extLst>
                    <a:ext uri="{9D8B030D-6E8A-4147-A177-3AD203B41FA5}">
                      <a16:colId xmlns:a16="http://schemas.microsoft.com/office/drawing/2014/main" val="265616655"/>
                    </a:ext>
                  </a:extLst>
                </a:gridCol>
                <a:gridCol w="730679">
                  <a:extLst>
                    <a:ext uri="{9D8B030D-6E8A-4147-A177-3AD203B41FA5}">
                      <a16:colId xmlns:a16="http://schemas.microsoft.com/office/drawing/2014/main" val="2289624640"/>
                    </a:ext>
                  </a:extLst>
                </a:gridCol>
                <a:gridCol w="522576">
                  <a:extLst>
                    <a:ext uri="{9D8B030D-6E8A-4147-A177-3AD203B41FA5}">
                      <a16:colId xmlns:a16="http://schemas.microsoft.com/office/drawing/2014/main" val="3991525813"/>
                    </a:ext>
                  </a:extLst>
                </a:gridCol>
                <a:gridCol w="522576">
                  <a:extLst>
                    <a:ext uri="{9D8B030D-6E8A-4147-A177-3AD203B41FA5}">
                      <a16:colId xmlns:a16="http://schemas.microsoft.com/office/drawing/2014/main" val="4030348066"/>
                    </a:ext>
                  </a:extLst>
                </a:gridCol>
              </a:tblGrid>
              <a:tr h="397507">
                <a:tc>
                  <a:txBody>
                    <a:bodyPr/>
                    <a:lstStyle/>
                    <a:p>
                      <a:pPr algn="ctr"/>
                      <a:endParaRPr lang="en-GB" sz="280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2800"/>
                        <a:t>2</a:t>
                      </a:r>
                      <a:r>
                        <a:rPr lang="en-GB" sz="2800" baseline="30000"/>
                        <a:t>7</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2800"/>
                        <a:t>2</a:t>
                      </a:r>
                      <a:r>
                        <a:rPr lang="en-GB" sz="2800" baseline="30000"/>
                        <a:t>6</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2800"/>
                        <a:t>2</a:t>
                      </a:r>
                      <a:r>
                        <a:rPr lang="en-GB" sz="2800" baseline="30000"/>
                        <a:t>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2800"/>
                        <a:t>2</a:t>
                      </a:r>
                      <a:r>
                        <a:rPr lang="en-GB" sz="2800" baseline="30000"/>
                        <a:t>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2800"/>
                        <a:t>2</a:t>
                      </a:r>
                      <a:r>
                        <a:rPr lang="en-GB" sz="2800" baseline="30000"/>
                        <a:t>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2800"/>
                        <a:t>2</a:t>
                      </a:r>
                      <a:r>
                        <a:rPr lang="en-GB" sz="2800" baseline="30000"/>
                        <a:t>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2800"/>
                        <a:t>2</a:t>
                      </a:r>
                      <a:r>
                        <a:rPr lang="en-GB" sz="2800" baseline="30000"/>
                        <a:t>1</a:t>
                      </a:r>
                    </a:p>
                  </a:txBody>
                  <a:tcPr/>
                </a:tc>
                <a:tc>
                  <a:txBody>
                    <a:bodyPr/>
                    <a:lstStyle/>
                    <a:p>
                      <a:pPr algn="ctr"/>
                      <a:r>
                        <a:rPr lang="en-GB" sz="2800"/>
                        <a:t>2</a:t>
                      </a:r>
                      <a:r>
                        <a:rPr lang="en-GB" sz="2800" baseline="30000"/>
                        <a:t>0</a:t>
                      </a:r>
                    </a:p>
                  </a:txBody>
                  <a:tcPr/>
                </a:tc>
                <a:tc>
                  <a:txBody>
                    <a:bodyPr/>
                    <a:lstStyle/>
                    <a:p>
                      <a:pPr algn="ctr"/>
                      <a:endParaRPr lang="en-GB" sz="2800" baseline="30000"/>
                    </a:p>
                  </a:txBody>
                  <a:tcPr/>
                </a:tc>
                <a:extLst>
                  <a:ext uri="{0D108BD9-81ED-4DB2-BD59-A6C34878D82A}">
                    <a16:rowId xmlns:a16="http://schemas.microsoft.com/office/drawing/2014/main" val="2325804274"/>
                  </a:ext>
                </a:extLst>
              </a:tr>
              <a:tr h="397507">
                <a:tc>
                  <a:txBody>
                    <a:bodyPr/>
                    <a:lstStyle/>
                    <a:p>
                      <a:pPr algn="ctr"/>
                      <a:endParaRPr lang="en-GB" sz="2800"/>
                    </a:p>
                  </a:txBody>
                  <a:tcPr/>
                </a:tc>
                <a:tc>
                  <a:txBody>
                    <a:bodyPr/>
                    <a:lstStyle/>
                    <a:p>
                      <a:pPr algn="ctr"/>
                      <a:r>
                        <a:rPr lang="en-GB" sz="2800">
                          <a:solidFill>
                            <a:schemeClr val="bg1"/>
                          </a:solidFill>
                        </a:rPr>
                        <a:t>128</a:t>
                      </a:r>
                    </a:p>
                  </a:txBody>
                  <a:tcPr>
                    <a:solidFill>
                      <a:srgbClr val="0070C0"/>
                    </a:solidFill>
                  </a:tcPr>
                </a:tc>
                <a:tc>
                  <a:txBody>
                    <a:bodyPr/>
                    <a:lstStyle/>
                    <a:p>
                      <a:pPr algn="ctr"/>
                      <a:r>
                        <a:rPr lang="en-GB" sz="2800">
                          <a:solidFill>
                            <a:schemeClr val="bg1"/>
                          </a:solidFill>
                        </a:rPr>
                        <a:t>64</a:t>
                      </a:r>
                    </a:p>
                  </a:txBody>
                  <a:tcPr>
                    <a:solidFill>
                      <a:srgbClr val="0070C0"/>
                    </a:solidFill>
                  </a:tcPr>
                </a:tc>
                <a:tc>
                  <a:txBody>
                    <a:bodyPr/>
                    <a:lstStyle/>
                    <a:p>
                      <a:pPr algn="ctr"/>
                      <a:r>
                        <a:rPr lang="en-GB" sz="2800">
                          <a:solidFill>
                            <a:schemeClr val="bg1"/>
                          </a:solidFill>
                        </a:rPr>
                        <a:t>32</a:t>
                      </a:r>
                    </a:p>
                  </a:txBody>
                  <a:tcPr>
                    <a:solidFill>
                      <a:srgbClr val="0070C0"/>
                    </a:solidFill>
                  </a:tcPr>
                </a:tc>
                <a:tc>
                  <a:txBody>
                    <a:bodyPr/>
                    <a:lstStyle/>
                    <a:p>
                      <a:pPr algn="ctr"/>
                      <a:r>
                        <a:rPr lang="en-GB" sz="2800">
                          <a:solidFill>
                            <a:schemeClr val="bg1"/>
                          </a:solidFill>
                        </a:rPr>
                        <a:t>16</a:t>
                      </a:r>
                    </a:p>
                  </a:txBody>
                  <a:tcPr>
                    <a:solidFill>
                      <a:srgbClr val="0070C0"/>
                    </a:solidFill>
                  </a:tcPr>
                </a:tc>
                <a:tc>
                  <a:txBody>
                    <a:bodyPr/>
                    <a:lstStyle/>
                    <a:p>
                      <a:pPr algn="ctr"/>
                      <a:r>
                        <a:rPr lang="en-GB" sz="2800">
                          <a:solidFill>
                            <a:schemeClr val="bg1"/>
                          </a:solidFill>
                        </a:rPr>
                        <a:t>8</a:t>
                      </a:r>
                    </a:p>
                  </a:txBody>
                  <a:tcPr>
                    <a:solidFill>
                      <a:srgbClr val="0070C0"/>
                    </a:solidFill>
                  </a:tcPr>
                </a:tc>
                <a:tc>
                  <a:txBody>
                    <a:bodyPr/>
                    <a:lstStyle/>
                    <a:p>
                      <a:pPr algn="ctr"/>
                      <a:r>
                        <a:rPr lang="en-GB" sz="2800">
                          <a:solidFill>
                            <a:schemeClr val="bg1"/>
                          </a:solidFill>
                        </a:rPr>
                        <a:t>4</a:t>
                      </a:r>
                    </a:p>
                  </a:txBody>
                  <a:tcPr>
                    <a:solidFill>
                      <a:srgbClr val="0070C0"/>
                    </a:solidFill>
                  </a:tcPr>
                </a:tc>
                <a:tc>
                  <a:txBody>
                    <a:bodyPr/>
                    <a:lstStyle/>
                    <a:p>
                      <a:pPr algn="ctr"/>
                      <a:r>
                        <a:rPr lang="en-GB" sz="2800">
                          <a:solidFill>
                            <a:schemeClr val="bg1"/>
                          </a:solidFill>
                        </a:rPr>
                        <a:t>2</a:t>
                      </a:r>
                    </a:p>
                  </a:txBody>
                  <a:tcPr>
                    <a:solidFill>
                      <a:srgbClr val="0070C0"/>
                    </a:solidFill>
                  </a:tcPr>
                </a:tc>
                <a:tc>
                  <a:txBody>
                    <a:bodyPr/>
                    <a:lstStyle/>
                    <a:p>
                      <a:pPr algn="ctr"/>
                      <a:r>
                        <a:rPr lang="en-GB" sz="2800">
                          <a:solidFill>
                            <a:schemeClr val="bg1"/>
                          </a:solidFill>
                        </a:rPr>
                        <a:t>1</a:t>
                      </a:r>
                    </a:p>
                  </a:txBody>
                  <a:tcPr>
                    <a:solidFill>
                      <a:srgbClr val="0070C0"/>
                    </a:solidFill>
                  </a:tcPr>
                </a:tc>
                <a:tc>
                  <a:txBody>
                    <a:bodyPr/>
                    <a:lstStyle/>
                    <a:p>
                      <a:pPr algn="ctr"/>
                      <a:endParaRPr lang="en-GB" sz="2800">
                        <a:solidFill>
                          <a:schemeClr val="bg1"/>
                        </a:solidFill>
                      </a:endParaRPr>
                    </a:p>
                  </a:txBody>
                  <a:tcPr>
                    <a:solidFill>
                      <a:srgbClr val="0070C0"/>
                    </a:solidFill>
                  </a:tcPr>
                </a:tc>
                <a:extLst>
                  <a:ext uri="{0D108BD9-81ED-4DB2-BD59-A6C34878D82A}">
                    <a16:rowId xmlns:a16="http://schemas.microsoft.com/office/drawing/2014/main" val="108041840"/>
                  </a:ext>
                </a:extLst>
              </a:tr>
              <a:tr h="397507">
                <a:tc>
                  <a:txBody>
                    <a:bodyPr/>
                    <a:lstStyle/>
                    <a:p>
                      <a:pPr algn="l"/>
                      <a:r>
                        <a:rPr lang="en-GB" sz="2400"/>
                        <a:t>Original (Decimal 30) </a:t>
                      </a:r>
                    </a:p>
                  </a:txBody>
                  <a:tcPr/>
                </a:tc>
                <a:tc>
                  <a:txBody>
                    <a:bodyPr/>
                    <a:lstStyle/>
                    <a:p>
                      <a:pPr algn="ctr"/>
                      <a:r>
                        <a:rPr lang="en-GB" sz="2800">
                          <a:solidFill>
                            <a:srgbClr val="FF0000"/>
                          </a:solidFill>
                        </a:rPr>
                        <a:t>0</a:t>
                      </a:r>
                    </a:p>
                  </a:txBody>
                  <a:tcPr/>
                </a:tc>
                <a:tc>
                  <a:txBody>
                    <a:bodyPr/>
                    <a:lstStyle/>
                    <a:p>
                      <a:pPr algn="ctr"/>
                      <a:r>
                        <a:rPr lang="en-GB" sz="2800">
                          <a:solidFill>
                            <a:srgbClr val="FF0000"/>
                          </a:solidFill>
                        </a:rPr>
                        <a:t>0</a:t>
                      </a:r>
                    </a:p>
                  </a:txBody>
                  <a:tcPr/>
                </a:tc>
                <a:tc>
                  <a:txBody>
                    <a:bodyPr/>
                    <a:lstStyle/>
                    <a:p>
                      <a:pPr algn="ctr"/>
                      <a:r>
                        <a:rPr lang="en-GB" sz="2800">
                          <a:solidFill>
                            <a:srgbClr val="FF0000"/>
                          </a:solidFill>
                        </a:rPr>
                        <a:t>0</a:t>
                      </a:r>
                    </a:p>
                  </a:txBody>
                  <a:tcPr/>
                </a:tc>
                <a:tc>
                  <a:txBody>
                    <a:bodyPr/>
                    <a:lstStyle/>
                    <a:p>
                      <a:pPr algn="ctr"/>
                      <a:r>
                        <a:rPr lang="en-GB" sz="2800">
                          <a:solidFill>
                            <a:srgbClr val="FF0000"/>
                          </a:solidFill>
                        </a:rPr>
                        <a:t>1</a:t>
                      </a:r>
                    </a:p>
                  </a:txBody>
                  <a:tcPr/>
                </a:tc>
                <a:tc>
                  <a:txBody>
                    <a:bodyPr/>
                    <a:lstStyle/>
                    <a:p>
                      <a:pPr algn="ctr"/>
                      <a:r>
                        <a:rPr lang="en-GB" sz="2800">
                          <a:solidFill>
                            <a:srgbClr val="FF0000"/>
                          </a:solidFill>
                        </a:rPr>
                        <a:t>1</a:t>
                      </a:r>
                    </a:p>
                  </a:txBody>
                  <a:tcPr/>
                </a:tc>
                <a:tc>
                  <a:txBody>
                    <a:bodyPr/>
                    <a:lstStyle/>
                    <a:p>
                      <a:pPr algn="ctr"/>
                      <a:r>
                        <a:rPr lang="en-GB" sz="2800">
                          <a:solidFill>
                            <a:srgbClr val="FF0000"/>
                          </a:solidFill>
                        </a:rPr>
                        <a:t>1</a:t>
                      </a:r>
                    </a:p>
                  </a:txBody>
                  <a:tcPr/>
                </a:tc>
                <a:tc>
                  <a:txBody>
                    <a:bodyPr/>
                    <a:lstStyle/>
                    <a:p>
                      <a:pPr algn="ctr"/>
                      <a:r>
                        <a:rPr lang="en-GB" sz="2800">
                          <a:solidFill>
                            <a:srgbClr val="FF0000"/>
                          </a:solidFill>
                        </a:rPr>
                        <a:t>1</a:t>
                      </a:r>
                    </a:p>
                  </a:txBody>
                  <a:tcPr/>
                </a:tc>
                <a:tc>
                  <a:txBody>
                    <a:bodyPr/>
                    <a:lstStyle/>
                    <a:p>
                      <a:pPr algn="ctr"/>
                      <a:r>
                        <a:rPr lang="en-GB" sz="2800">
                          <a:solidFill>
                            <a:srgbClr val="FF0000"/>
                          </a:solidFill>
                        </a:rPr>
                        <a:t>0</a:t>
                      </a:r>
                    </a:p>
                  </a:txBody>
                  <a:tcPr/>
                </a:tc>
                <a:tc>
                  <a:txBody>
                    <a:bodyPr/>
                    <a:lstStyle/>
                    <a:p>
                      <a:pPr algn="ctr"/>
                      <a:endParaRPr lang="en-GB" sz="2800">
                        <a:solidFill>
                          <a:srgbClr val="FF0000"/>
                        </a:solidFill>
                      </a:endParaRPr>
                    </a:p>
                  </a:txBody>
                  <a:tcPr/>
                </a:tc>
                <a:extLst>
                  <a:ext uri="{0D108BD9-81ED-4DB2-BD59-A6C34878D82A}">
                    <a16:rowId xmlns:a16="http://schemas.microsoft.com/office/drawing/2014/main" val="4230129155"/>
                  </a:ext>
                </a:extLst>
              </a:tr>
              <a:tr h="397507">
                <a:tc>
                  <a:txBody>
                    <a:bodyPr/>
                    <a:lstStyle/>
                    <a:p>
                      <a:pPr algn="l"/>
                      <a:r>
                        <a:rPr lang="en-GB" sz="2400"/>
                        <a:t>Now we move that number to the RIGHT</a:t>
                      </a:r>
                    </a:p>
                  </a:txBody>
                  <a:tcPr/>
                </a:tc>
                <a:tc>
                  <a:txBody>
                    <a:bodyPr/>
                    <a:lstStyle/>
                    <a:p>
                      <a:pPr algn="ctr"/>
                      <a:endParaRPr lang="en-GB" sz="2800">
                        <a:solidFill>
                          <a:srgbClr val="FF0000"/>
                        </a:solidFill>
                      </a:endParaRPr>
                    </a:p>
                  </a:txBody>
                  <a:tcPr>
                    <a:solidFill>
                      <a:srgbClr val="FFFF00"/>
                    </a:solidFill>
                  </a:tcPr>
                </a:tc>
                <a:tc>
                  <a:txBody>
                    <a:bodyPr/>
                    <a:lstStyle/>
                    <a:p>
                      <a:pPr algn="ctr"/>
                      <a:r>
                        <a:rPr lang="en-GB" sz="2800">
                          <a:solidFill>
                            <a:srgbClr val="FF0000"/>
                          </a:solidFill>
                        </a:rPr>
                        <a:t>0</a:t>
                      </a:r>
                    </a:p>
                  </a:txBody>
                  <a:tcPr/>
                </a:tc>
                <a:tc>
                  <a:txBody>
                    <a:bodyPr/>
                    <a:lstStyle/>
                    <a:p>
                      <a:pPr algn="ctr"/>
                      <a:r>
                        <a:rPr lang="en-GB" sz="2800">
                          <a:solidFill>
                            <a:srgbClr val="FF0000"/>
                          </a:solidFill>
                        </a:rPr>
                        <a:t>0</a:t>
                      </a:r>
                    </a:p>
                  </a:txBody>
                  <a:tcPr/>
                </a:tc>
                <a:tc>
                  <a:txBody>
                    <a:bodyPr/>
                    <a:lstStyle/>
                    <a:p>
                      <a:pPr algn="ctr"/>
                      <a:r>
                        <a:rPr lang="en-GB" sz="2800">
                          <a:solidFill>
                            <a:srgbClr val="FF0000"/>
                          </a:solidFill>
                        </a:rPr>
                        <a:t>0</a:t>
                      </a:r>
                    </a:p>
                  </a:txBody>
                  <a:tcPr/>
                </a:tc>
                <a:tc>
                  <a:txBody>
                    <a:bodyPr/>
                    <a:lstStyle/>
                    <a:p>
                      <a:pPr algn="ctr"/>
                      <a:r>
                        <a:rPr lang="en-GB" sz="2800">
                          <a:solidFill>
                            <a:srgbClr val="FF0000"/>
                          </a:solidFill>
                        </a:rPr>
                        <a:t>1</a:t>
                      </a:r>
                    </a:p>
                  </a:txBody>
                  <a:tcPr/>
                </a:tc>
                <a:tc>
                  <a:txBody>
                    <a:bodyPr/>
                    <a:lstStyle/>
                    <a:p>
                      <a:pPr algn="ctr"/>
                      <a:r>
                        <a:rPr lang="en-GB" sz="2800">
                          <a:solidFill>
                            <a:srgbClr val="FF0000"/>
                          </a:solidFill>
                        </a:rPr>
                        <a:t>1</a:t>
                      </a:r>
                    </a:p>
                  </a:txBody>
                  <a:tcPr/>
                </a:tc>
                <a:tc>
                  <a:txBody>
                    <a:bodyPr/>
                    <a:lstStyle/>
                    <a:p>
                      <a:pPr algn="ctr"/>
                      <a:r>
                        <a:rPr lang="en-GB" sz="2800">
                          <a:solidFill>
                            <a:srgbClr val="FF0000"/>
                          </a:solidFill>
                        </a:rPr>
                        <a:t>1</a:t>
                      </a:r>
                    </a:p>
                  </a:txBody>
                  <a:tcPr>
                    <a:solidFill>
                      <a:srgbClr val="CFD5EA"/>
                    </a:solidFill>
                  </a:tcPr>
                </a:tc>
                <a:tc>
                  <a:txBody>
                    <a:bodyPr/>
                    <a:lstStyle/>
                    <a:p>
                      <a:pPr algn="ctr"/>
                      <a:r>
                        <a:rPr lang="en-GB" sz="2800">
                          <a:solidFill>
                            <a:srgbClr val="FF0000"/>
                          </a:solidFill>
                        </a:rPr>
                        <a:t>1</a:t>
                      </a:r>
                    </a:p>
                  </a:txBody>
                  <a:tcPr>
                    <a:solidFill>
                      <a:srgbClr val="CFD5EA"/>
                    </a:solidFill>
                  </a:tcPr>
                </a:tc>
                <a:tc>
                  <a:txBody>
                    <a:bodyPr/>
                    <a:lstStyle/>
                    <a:p>
                      <a:pPr algn="ctr"/>
                      <a:r>
                        <a:rPr lang="en-GB" sz="2800">
                          <a:solidFill>
                            <a:srgbClr val="FFFF00"/>
                          </a:solidFill>
                        </a:rPr>
                        <a:t>0</a:t>
                      </a:r>
                    </a:p>
                  </a:txBody>
                  <a:tcPr>
                    <a:solidFill>
                      <a:srgbClr val="CFD5EA"/>
                    </a:solidFill>
                  </a:tcPr>
                </a:tc>
                <a:extLst>
                  <a:ext uri="{0D108BD9-81ED-4DB2-BD59-A6C34878D82A}">
                    <a16:rowId xmlns:a16="http://schemas.microsoft.com/office/drawing/2014/main" val="505652461"/>
                  </a:ext>
                </a:extLst>
              </a:tr>
              <a:tr h="397507">
                <a:tc gridSpan="10">
                  <a:txBody>
                    <a:bodyPr/>
                    <a:lstStyle/>
                    <a:p>
                      <a:pPr algn="l"/>
                      <a:r>
                        <a:rPr lang="en-GB" sz="2400"/>
                        <a:t>But now we have a problem, we have an extra digit on the right and an empty gap on the left</a:t>
                      </a:r>
                    </a:p>
                  </a:txBody>
                  <a:tcPr/>
                </a:tc>
                <a:tc hMerge="1">
                  <a:txBody>
                    <a:bodyPr/>
                    <a:lstStyle/>
                    <a:p>
                      <a:pPr algn="ctr"/>
                      <a:endParaRPr lang="en-GB" sz="2800"/>
                    </a:p>
                  </a:txBody>
                  <a:tcPr/>
                </a:tc>
                <a:tc hMerge="1">
                  <a:txBody>
                    <a:bodyPr/>
                    <a:lstStyle/>
                    <a:p>
                      <a:pPr algn="ctr"/>
                      <a:endParaRPr lang="en-GB" sz="2800"/>
                    </a:p>
                  </a:txBody>
                  <a:tcPr/>
                </a:tc>
                <a:tc hMerge="1">
                  <a:txBody>
                    <a:bodyPr/>
                    <a:lstStyle/>
                    <a:p>
                      <a:pPr algn="ctr"/>
                      <a:endParaRPr lang="en-GB" sz="2800"/>
                    </a:p>
                  </a:txBody>
                  <a:tcPr/>
                </a:tc>
                <a:tc hMerge="1">
                  <a:txBody>
                    <a:bodyPr/>
                    <a:lstStyle/>
                    <a:p>
                      <a:pPr algn="ctr"/>
                      <a:endParaRPr lang="en-GB" sz="2800"/>
                    </a:p>
                  </a:txBody>
                  <a:tcPr/>
                </a:tc>
                <a:tc hMerge="1">
                  <a:txBody>
                    <a:bodyPr/>
                    <a:lstStyle/>
                    <a:p>
                      <a:pPr algn="ctr"/>
                      <a:endParaRPr lang="en-GB" sz="2800"/>
                    </a:p>
                  </a:txBody>
                  <a:tcPr/>
                </a:tc>
                <a:tc hMerge="1">
                  <a:txBody>
                    <a:bodyPr/>
                    <a:lstStyle/>
                    <a:p>
                      <a:pPr algn="ctr"/>
                      <a:endParaRPr lang="en-GB" sz="2800"/>
                    </a:p>
                  </a:txBody>
                  <a:tcPr/>
                </a:tc>
                <a:tc hMerge="1">
                  <a:txBody>
                    <a:bodyPr/>
                    <a:lstStyle/>
                    <a:p>
                      <a:pPr algn="ctr"/>
                      <a:endParaRPr lang="en-GB" sz="2800"/>
                    </a:p>
                  </a:txBody>
                  <a:tcPr/>
                </a:tc>
                <a:tc hMerge="1">
                  <a:txBody>
                    <a:bodyPr/>
                    <a:lstStyle/>
                    <a:p>
                      <a:pPr algn="ctr"/>
                      <a:endParaRPr lang="en-GB" sz="2800"/>
                    </a:p>
                  </a:txBody>
                  <a:tcPr/>
                </a:tc>
                <a:tc hMerge="1">
                  <a:txBody>
                    <a:bodyPr/>
                    <a:lstStyle/>
                    <a:p>
                      <a:pPr algn="l"/>
                      <a:endParaRPr lang="en-GB" sz="2400"/>
                    </a:p>
                  </a:txBody>
                  <a:tcPr/>
                </a:tc>
                <a:extLst>
                  <a:ext uri="{0D108BD9-81ED-4DB2-BD59-A6C34878D82A}">
                    <a16:rowId xmlns:a16="http://schemas.microsoft.com/office/drawing/2014/main" val="181903716"/>
                  </a:ext>
                </a:extLst>
              </a:tr>
              <a:tr h="397507">
                <a:tc gridSpan="9">
                  <a:txBody>
                    <a:bodyPr/>
                    <a:lstStyle/>
                    <a:p>
                      <a:pPr algn="l"/>
                      <a:r>
                        <a:rPr lang="en-GB" sz="2400"/>
                        <a:t>We just forget about the extra digit, this is Underflow. </a:t>
                      </a:r>
                    </a:p>
                    <a:p>
                      <a:pPr algn="l"/>
                      <a:r>
                        <a:rPr lang="en-GB" sz="2400"/>
                        <a:t>And we just fill in the empty space with a 0.</a:t>
                      </a:r>
                    </a:p>
                  </a:txBody>
                  <a:tcPr/>
                </a:tc>
                <a:tc hMerge="1">
                  <a:txBody>
                    <a:bodyPr/>
                    <a:lstStyle/>
                    <a:p>
                      <a:pPr algn="ctr"/>
                      <a:endParaRPr lang="en-GB" sz="2800"/>
                    </a:p>
                  </a:txBody>
                  <a:tcPr/>
                </a:tc>
                <a:tc hMerge="1">
                  <a:txBody>
                    <a:bodyPr/>
                    <a:lstStyle/>
                    <a:p>
                      <a:pPr algn="ctr"/>
                      <a:endParaRPr lang="en-GB" sz="2800"/>
                    </a:p>
                  </a:txBody>
                  <a:tcPr/>
                </a:tc>
                <a:tc hMerge="1">
                  <a:txBody>
                    <a:bodyPr/>
                    <a:lstStyle/>
                    <a:p>
                      <a:pPr algn="ctr"/>
                      <a:endParaRPr lang="en-GB" sz="2800"/>
                    </a:p>
                  </a:txBody>
                  <a:tcPr/>
                </a:tc>
                <a:tc hMerge="1">
                  <a:txBody>
                    <a:bodyPr/>
                    <a:lstStyle/>
                    <a:p>
                      <a:pPr algn="ctr"/>
                      <a:endParaRPr lang="en-GB" sz="2800"/>
                    </a:p>
                  </a:txBody>
                  <a:tcPr/>
                </a:tc>
                <a:tc hMerge="1">
                  <a:txBody>
                    <a:bodyPr/>
                    <a:lstStyle/>
                    <a:p>
                      <a:pPr algn="ctr"/>
                      <a:endParaRPr lang="en-GB" sz="2800"/>
                    </a:p>
                  </a:txBody>
                  <a:tcPr/>
                </a:tc>
                <a:tc hMerge="1">
                  <a:txBody>
                    <a:bodyPr/>
                    <a:lstStyle/>
                    <a:p>
                      <a:pPr algn="ctr"/>
                      <a:endParaRPr lang="en-GB" sz="2800"/>
                    </a:p>
                  </a:txBody>
                  <a:tcPr/>
                </a:tc>
                <a:tc hMerge="1">
                  <a:txBody>
                    <a:bodyPr/>
                    <a:lstStyle/>
                    <a:p>
                      <a:pPr algn="ctr"/>
                      <a:endParaRPr lang="en-GB" sz="2800"/>
                    </a:p>
                  </a:txBody>
                  <a:tcPr/>
                </a:tc>
                <a:tc hMerge="1">
                  <a:txBody>
                    <a:bodyPr/>
                    <a:lstStyle/>
                    <a:p>
                      <a:pPr algn="ctr"/>
                      <a:endParaRPr lang="en-GB" sz="2800"/>
                    </a:p>
                  </a:txBody>
                  <a:tcPr/>
                </a:tc>
                <a:tc>
                  <a:txBody>
                    <a:bodyPr/>
                    <a:lstStyle/>
                    <a:p>
                      <a:pPr algn="l"/>
                      <a:endParaRPr lang="en-GB" sz="2400"/>
                    </a:p>
                  </a:txBody>
                  <a:tcPr/>
                </a:tc>
                <a:extLst>
                  <a:ext uri="{0D108BD9-81ED-4DB2-BD59-A6C34878D82A}">
                    <a16:rowId xmlns:a16="http://schemas.microsoft.com/office/drawing/2014/main" val="1134188717"/>
                  </a:ext>
                </a:extLst>
              </a:tr>
              <a:tr h="397507">
                <a:tc>
                  <a:txBody>
                    <a:bodyPr/>
                    <a:lstStyle/>
                    <a:p>
                      <a:pPr algn="ctr"/>
                      <a:endParaRPr lang="en-GB" sz="2800"/>
                    </a:p>
                  </a:txBody>
                  <a:tcPr/>
                </a:tc>
                <a:tc>
                  <a:txBody>
                    <a:bodyPr/>
                    <a:lstStyle/>
                    <a:p>
                      <a:pPr algn="ctr"/>
                      <a:r>
                        <a:rPr lang="en-GB" sz="2800">
                          <a:solidFill>
                            <a:srgbClr val="FF0000"/>
                          </a:solidFill>
                        </a:rPr>
                        <a:t>0</a:t>
                      </a:r>
                    </a:p>
                  </a:txBody>
                  <a:tcPr/>
                </a:tc>
                <a:tc>
                  <a:txBody>
                    <a:bodyPr/>
                    <a:lstStyle/>
                    <a:p>
                      <a:pPr algn="ctr"/>
                      <a:r>
                        <a:rPr lang="en-GB" sz="2800">
                          <a:solidFill>
                            <a:srgbClr val="FF0000"/>
                          </a:solidFill>
                        </a:rPr>
                        <a:t>0</a:t>
                      </a:r>
                    </a:p>
                  </a:txBody>
                  <a:tcPr/>
                </a:tc>
                <a:tc>
                  <a:txBody>
                    <a:bodyPr/>
                    <a:lstStyle/>
                    <a:p>
                      <a:pPr algn="ctr"/>
                      <a:r>
                        <a:rPr lang="en-GB" sz="2800">
                          <a:solidFill>
                            <a:srgbClr val="FF0000"/>
                          </a:solidFill>
                        </a:rPr>
                        <a:t>0</a:t>
                      </a:r>
                    </a:p>
                  </a:txBody>
                  <a:tcPr/>
                </a:tc>
                <a:tc>
                  <a:txBody>
                    <a:bodyPr/>
                    <a:lstStyle/>
                    <a:p>
                      <a:pPr algn="ctr"/>
                      <a:r>
                        <a:rPr lang="en-GB" sz="2800">
                          <a:solidFill>
                            <a:srgbClr val="FF0000"/>
                          </a:solidFill>
                        </a:rPr>
                        <a:t>0</a:t>
                      </a:r>
                    </a:p>
                  </a:txBody>
                  <a:tcPr/>
                </a:tc>
                <a:tc>
                  <a:txBody>
                    <a:bodyPr/>
                    <a:lstStyle/>
                    <a:p>
                      <a:pPr algn="ctr"/>
                      <a:r>
                        <a:rPr lang="en-GB" sz="2800">
                          <a:solidFill>
                            <a:srgbClr val="FF0000"/>
                          </a:solidFill>
                        </a:rPr>
                        <a:t>1</a:t>
                      </a:r>
                    </a:p>
                  </a:txBody>
                  <a:tcPr/>
                </a:tc>
                <a:tc>
                  <a:txBody>
                    <a:bodyPr/>
                    <a:lstStyle/>
                    <a:p>
                      <a:pPr algn="ctr"/>
                      <a:r>
                        <a:rPr lang="en-GB" sz="2800">
                          <a:solidFill>
                            <a:srgbClr val="FF0000"/>
                          </a:solidFill>
                        </a:rPr>
                        <a:t>1</a:t>
                      </a:r>
                    </a:p>
                  </a:txBody>
                  <a:tcPr/>
                </a:tc>
                <a:tc>
                  <a:txBody>
                    <a:bodyPr/>
                    <a:lstStyle/>
                    <a:p>
                      <a:pPr algn="ctr"/>
                      <a:r>
                        <a:rPr lang="en-GB" sz="2800">
                          <a:solidFill>
                            <a:srgbClr val="FF0000"/>
                          </a:solidFill>
                        </a:rPr>
                        <a:t>1</a:t>
                      </a:r>
                    </a:p>
                  </a:txBody>
                  <a:tcPr/>
                </a:tc>
                <a:tc>
                  <a:txBody>
                    <a:bodyPr/>
                    <a:lstStyle/>
                    <a:p>
                      <a:pPr algn="ctr"/>
                      <a:r>
                        <a:rPr lang="en-GB" sz="2800">
                          <a:solidFill>
                            <a:srgbClr val="FF0000"/>
                          </a:solidFill>
                        </a:rPr>
                        <a:t>1</a:t>
                      </a:r>
                    </a:p>
                  </a:txBody>
                  <a:tcPr/>
                </a:tc>
                <a:tc>
                  <a:txBody>
                    <a:bodyPr/>
                    <a:lstStyle/>
                    <a:p>
                      <a:pPr algn="ctr"/>
                      <a:endParaRPr lang="en-GB" sz="2800">
                        <a:solidFill>
                          <a:srgbClr val="FF0000"/>
                        </a:solidFill>
                      </a:endParaRPr>
                    </a:p>
                  </a:txBody>
                  <a:tcPr/>
                </a:tc>
                <a:extLst>
                  <a:ext uri="{0D108BD9-81ED-4DB2-BD59-A6C34878D82A}">
                    <a16:rowId xmlns:a16="http://schemas.microsoft.com/office/drawing/2014/main" val="3404514268"/>
                  </a:ext>
                </a:extLst>
              </a:tr>
              <a:tr h="397507">
                <a:tc gridSpan="9">
                  <a:txBody>
                    <a:bodyPr/>
                    <a:lstStyle/>
                    <a:p>
                      <a:pPr algn="l"/>
                      <a:r>
                        <a:rPr lang="en-GB" sz="2400"/>
                        <a:t>What’s this number in decimal?</a:t>
                      </a:r>
                    </a:p>
                  </a:txBody>
                  <a:tcPr/>
                </a:tc>
                <a:tc hMerge="1">
                  <a:txBody>
                    <a:bodyPr/>
                    <a:lstStyle/>
                    <a:p>
                      <a:pPr algn="ctr"/>
                      <a:endParaRPr lang="en-GB" sz="2800"/>
                    </a:p>
                  </a:txBody>
                  <a:tcPr/>
                </a:tc>
                <a:tc hMerge="1">
                  <a:txBody>
                    <a:bodyPr/>
                    <a:lstStyle/>
                    <a:p>
                      <a:pPr algn="ctr"/>
                      <a:endParaRPr lang="en-GB" sz="2800"/>
                    </a:p>
                  </a:txBody>
                  <a:tcPr/>
                </a:tc>
                <a:tc hMerge="1">
                  <a:txBody>
                    <a:bodyPr/>
                    <a:lstStyle/>
                    <a:p>
                      <a:pPr algn="ctr"/>
                      <a:endParaRPr lang="en-GB" sz="2800"/>
                    </a:p>
                  </a:txBody>
                  <a:tcPr/>
                </a:tc>
                <a:tc hMerge="1">
                  <a:txBody>
                    <a:bodyPr/>
                    <a:lstStyle/>
                    <a:p>
                      <a:pPr algn="ctr"/>
                      <a:endParaRPr lang="en-GB" sz="2800"/>
                    </a:p>
                  </a:txBody>
                  <a:tcPr/>
                </a:tc>
                <a:tc hMerge="1">
                  <a:txBody>
                    <a:bodyPr/>
                    <a:lstStyle/>
                    <a:p>
                      <a:pPr algn="ctr"/>
                      <a:endParaRPr lang="en-GB" sz="2800"/>
                    </a:p>
                  </a:txBody>
                  <a:tcPr/>
                </a:tc>
                <a:tc hMerge="1">
                  <a:txBody>
                    <a:bodyPr/>
                    <a:lstStyle/>
                    <a:p>
                      <a:pPr algn="ctr"/>
                      <a:endParaRPr lang="en-GB" sz="2800"/>
                    </a:p>
                  </a:txBody>
                  <a:tcPr/>
                </a:tc>
                <a:tc hMerge="1">
                  <a:txBody>
                    <a:bodyPr/>
                    <a:lstStyle/>
                    <a:p>
                      <a:pPr algn="ctr"/>
                      <a:endParaRPr lang="en-GB" sz="2800"/>
                    </a:p>
                  </a:txBody>
                  <a:tcPr/>
                </a:tc>
                <a:tc hMerge="1">
                  <a:txBody>
                    <a:bodyPr/>
                    <a:lstStyle/>
                    <a:p>
                      <a:pPr algn="ctr"/>
                      <a:endParaRPr lang="en-GB" sz="2800"/>
                    </a:p>
                  </a:txBody>
                  <a:tcPr/>
                </a:tc>
                <a:tc>
                  <a:txBody>
                    <a:bodyPr/>
                    <a:lstStyle/>
                    <a:p>
                      <a:pPr algn="l"/>
                      <a:endParaRPr lang="en-GB" sz="2400"/>
                    </a:p>
                  </a:txBody>
                  <a:tcPr/>
                </a:tc>
                <a:extLst>
                  <a:ext uri="{0D108BD9-81ED-4DB2-BD59-A6C34878D82A}">
                    <a16:rowId xmlns:a16="http://schemas.microsoft.com/office/drawing/2014/main" val="379847540"/>
                  </a:ext>
                </a:extLst>
              </a:tr>
              <a:tr h="397507">
                <a:tc gridSpan="9">
                  <a:txBody>
                    <a:bodyPr/>
                    <a:lstStyle/>
                    <a:p>
                      <a:pPr algn="l"/>
                      <a:r>
                        <a:rPr lang="en-GB" sz="2400"/>
                        <a:t>15. Its half of our original number</a:t>
                      </a:r>
                    </a:p>
                  </a:txBody>
                  <a:tcPr/>
                </a:tc>
                <a:tc hMerge="1">
                  <a:txBody>
                    <a:bodyPr/>
                    <a:lstStyle/>
                    <a:p>
                      <a:pPr algn="ctr"/>
                      <a:endParaRPr lang="en-GB" sz="2800"/>
                    </a:p>
                  </a:txBody>
                  <a:tcPr/>
                </a:tc>
                <a:tc hMerge="1">
                  <a:txBody>
                    <a:bodyPr/>
                    <a:lstStyle/>
                    <a:p>
                      <a:pPr algn="ctr"/>
                      <a:endParaRPr lang="en-GB" sz="2800"/>
                    </a:p>
                  </a:txBody>
                  <a:tcPr/>
                </a:tc>
                <a:tc hMerge="1">
                  <a:txBody>
                    <a:bodyPr/>
                    <a:lstStyle/>
                    <a:p>
                      <a:pPr algn="ctr"/>
                      <a:endParaRPr lang="en-GB" sz="2800"/>
                    </a:p>
                  </a:txBody>
                  <a:tcPr/>
                </a:tc>
                <a:tc hMerge="1">
                  <a:txBody>
                    <a:bodyPr/>
                    <a:lstStyle/>
                    <a:p>
                      <a:pPr algn="ctr"/>
                      <a:endParaRPr lang="en-GB" sz="2800"/>
                    </a:p>
                  </a:txBody>
                  <a:tcPr/>
                </a:tc>
                <a:tc hMerge="1">
                  <a:txBody>
                    <a:bodyPr/>
                    <a:lstStyle/>
                    <a:p>
                      <a:pPr algn="ctr"/>
                      <a:endParaRPr lang="en-GB" sz="2800"/>
                    </a:p>
                  </a:txBody>
                  <a:tcPr/>
                </a:tc>
                <a:tc hMerge="1">
                  <a:txBody>
                    <a:bodyPr/>
                    <a:lstStyle/>
                    <a:p>
                      <a:pPr algn="ctr"/>
                      <a:endParaRPr lang="en-GB" sz="2800"/>
                    </a:p>
                  </a:txBody>
                  <a:tcPr/>
                </a:tc>
                <a:tc hMerge="1">
                  <a:txBody>
                    <a:bodyPr/>
                    <a:lstStyle/>
                    <a:p>
                      <a:pPr algn="ctr"/>
                      <a:endParaRPr lang="en-GB" sz="2800"/>
                    </a:p>
                  </a:txBody>
                  <a:tcPr/>
                </a:tc>
                <a:tc hMerge="1">
                  <a:txBody>
                    <a:bodyPr/>
                    <a:lstStyle/>
                    <a:p>
                      <a:pPr algn="ctr"/>
                      <a:endParaRPr lang="en-GB" sz="2800"/>
                    </a:p>
                  </a:txBody>
                  <a:tcPr/>
                </a:tc>
                <a:tc>
                  <a:txBody>
                    <a:bodyPr/>
                    <a:lstStyle/>
                    <a:p>
                      <a:pPr algn="l"/>
                      <a:endParaRPr lang="en-GB" sz="2400"/>
                    </a:p>
                  </a:txBody>
                  <a:tcPr/>
                </a:tc>
                <a:extLst>
                  <a:ext uri="{0D108BD9-81ED-4DB2-BD59-A6C34878D82A}">
                    <a16:rowId xmlns:a16="http://schemas.microsoft.com/office/drawing/2014/main" val="1489898191"/>
                  </a:ext>
                </a:extLst>
              </a:tr>
              <a:tr h="397507">
                <a:tc gridSpan="10">
                  <a:txBody>
                    <a:bodyPr/>
                    <a:lstStyle/>
                    <a:p>
                      <a:pPr algn="l"/>
                      <a:r>
                        <a:rPr lang="en-GB" sz="2400"/>
                        <a:t>That is right bit shift. We moved our number to the right  by 1 space. So it’s a 1 bit right bit shift</a:t>
                      </a:r>
                    </a:p>
                  </a:txBody>
                  <a:tcPr/>
                </a:tc>
                <a:tc hMerge="1">
                  <a:txBody>
                    <a:bodyPr/>
                    <a:lstStyle/>
                    <a:p>
                      <a:pPr algn="ctr"/>
                      <a:endParaRPr lang="en-GB" sz="2800"/>
                    </a:p>
                  </a:txBody>
                  <a:tcPr/>
                </a:tc>
                <a:tc hMerge="1">
                  <a:txBody>
                    <a:bodyPr/>
                    <a:lstStyle/>
                    <a:p>
                      <a:pPr algn="ctr"/>
                      <a:endParaRPr lang="en-GB" sz="2800"/>
                    </a:p>
                  </a:txBody>
                  <a:tcPr/>
                </a:tc>
                <a:tc hMerge="1">
                  <a:txBody>
                    <a:bodyPr/>
                    <a:lstStyle/>
                    <a:p>
                      <a:pPr algn="ctr"/>
                      <a:endParaRPr lang="en-GB" sz="2800"/>
                    </a:p>
                  </a:txBody>
                  <a:tcPr/>
                </a:tc>
                <a:tc hMerge="1">
                  <a:txBody>
                    <a:bodyPr/>
                    <a:lstStyle/>
                    <a:p>
                      <a:pPr algn="ctr"/>
                      <a:endParaRPr lang="en-GB" sz="2800"/>
                    </a:p>
                  </a:txBody>
                  <a:tcPr/>
                </a:tc>
                <a:tc hMerge="1">
                  <a:txBody>
                    <a:bodyPr/>
                    <a:lstStyle/>
                    <a:p>
                      <a:pPr algn="ctr"/>
                      <a:endParaRPr lang="en-GB" sz="2800"/>
                    </a:p>
                  </a:txBody>
                  <a:tcPr/>
                </a:tc>
                <a:tc hMerge="1">
                  <a:txBody>
                    <a:bodyPr/>
                    <a:lstStyle/>
                    <a:p>
                      <a:pPr algn="ctr"/>
                      <a:endParaRPr lang="en-GB" sz="2800"/>
                    </a:p>
                  </a:txBody>
                  <a:tcPr/>
                </a:tc>
                <a:tc hMerge="1">
                  <a:txBody>
                    <a:bodyPr/>
                    <a:lstStyle/>
                    <a:p>
                      <a:pPr algn="ctr"/>
                      <a:endParaRPr lang="en-GB" sz="2800"/>
                    </a:p>
                  </a:txBody>
                  <a:tcPr/>
                </a:tc>
                <a:tc hMerge="1">
                  <a:txBody>
                    <a:bodyPr/>
                    <a:lstStyle/>
                    <a:p>
                      <a:pPr algn="ctr"/>
                      <a:endParaRPr lang="en-GB" sz="2800"/>
                    </a:p>
                  </a:txBody>
                  <a:tcPr/>
                </a:tc>
                <a:tc hMerge="1">
                  <a:txBody>
                    <a:bodyPr/>
                    <a:lstStyle/>
                    <a:p>
                      <a:pPr algn="l"/>
                      <a:endParaRPr lang="en-GB" sz="2400"/>
                    </a:p>
                  </a:txBody>
                  <a:tcPr/>
                </a:tc>
                <a:extLst>
                  <a:ext uri="{0D108BD9-81ED-4DB2-BD59-A6C34878D82A}">
                    <a16:rowId xmlns:a16="http://schemas.microsoft.com/office/drawing/2014/main" val="3834331494"/>
                  </a:ext>
                </a:extLst>
              </a:tr>
            </a:tbl>
          </a:graphicData>
        </a:graphic>
      </p:graphicFrame>
      <p:sp>
        <p:nvSpPr>
          <p:cNvPr id="5" name="Rectangle 4">
            <a:extLst>
              <a:ext uri="{FF2B5EF4-FFF2-40B4-BE49-F238E27FC236}">
                <a16:creationId xmlns:a16="http://schemas.microsoft.com/office/drawing/2014/main" id="{652ED2CB-8F50-5D49-910C-88CC247ADBC1}"/>
              </a:ext>
            </a:extLst>
          </p:cNvPr>
          <p:cNvSpPr/>
          <p:nvPr/>
        </p:nvSpPr>
        <p:spPr>
          <a:xfrm>
            <a:off x="172674" y="2620570"/>
            <a:ext cx="12019326" cy="5316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54714A83-904A-FB45-B632-7DB9B176E2DC}"/>
              </a:ext>
            </a:extLst>
          </p:cNvPr>
          <p:cNvSpPr/>
          <p:nvPr/>
        </p:nvSpPr>
        <p:spPr>
          <a:xfrm>
            <a:off x="172674" y="3135894"/>
            <a:ext cx="12019326" cy="5316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C5C22B9A-F496-5E46-86DF-B77D86756F18}"/>
              </a:ext>
            </a:extLst>
          </p:cNvPr>
          <p:cNvSpPr/>
          <p:nvPr/>
        </p:nvSpPr>
        <p:spPr>
          <a:xfrm>
            <a:off x="172674" y="3671235"/>
            <a:ext cx="12019326" cy="6881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A759F69E-9E62-E148-A498-822BDB898B88}"/>
              </a:ext>
            </a:extLst>
          </p:cNvPr>
          <p:cNvSpPr/>
          <p:nvPr/>
        </p:nvSpPr>
        <p:spPr>
          <a:xfrm>
            <a:off x="172674" y="4359349"/>
            <a:ext cx="12019326" cy="5330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503E2F11-CD2B-C546-9005-C2847E667598}"/>
              </a:ext>
            </a:extLst>
          </p:cNvPr>
          <p:cNvSpPr/>
          <p:nvPr/>
        </p:nvSpPr>
        <p:spPr>
          <a:xfrm>
            <a:off x="172674" y="4892367"/>
            <a:ext cx="12019326" cy="5330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77FA64DB-BAA8-1D4F-954F-9A737C4E36F4}"/>
              </a:ext>
            </a:extLst>
          </p:cNvPr>
          <p:cNvSpPr/>
          <p:nvPr/>
        </p:nvSpPr>
        <p:spPr>
          <a:xfrm>
            <a:off x="172674" y="5425385"/>
            <a:ext cx="12019326" cy="5330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a:extLst>
              <a:ext uri="{FF2B5EF4-FFF2-40B4-BE49-F238E27FC236}">
                <a16:creationId xmlns:a16="http://schemas.microsoft.com/office/drawing/2014/main" id="{0FEFE50F-3742-6E4E-AD88-06829680C394}"/>
              </a:ext>
            </a:extLst>
          </p:cNvPr>
          <p:cNvSpPr/>
          <p:nvPr/>
        </p:nvSpPr>
        <p:spPr>
          <a:xfrm>
            <a:off x="172674" y="5958403"/>
            <a:ext cx="12019326" cy="5330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838931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xit" presetSubtype="10" fill="hold" grpId="0" nodeType="clickEffect">
                                  <p:stCondLst>
                                    <p:cond delay="0"/>
                                  </p:stCondLst>
                                  <p:childTnLst>
                                    <p:animEffect transition="out" filter="blinds(horizontal)">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3" presetClass="exit" presetSubtype="10" fill="hold" grpId="0" nodeType="clickEffect">
                                  <p:stCondLst>
                                    <p:cond delay="0"/>
                                  </p:stCondLst>
                                  <p:childTnLst>
                                    <p:animEffect transition="out" filter="blinds(horizontal)">
                                      <p:cBhvr>
                                        <p:cTn id="11" dur="500"/>
                                        <p:tgtEl>
                                          <p:spTgt spid="6"/>
                                        </p:tgtEl>
                                      </p:cBhvr>
                                    </p:animEffect>
                                    <p:set>
                                      <p:cBhvr>
                                        <p:cTn id="12" dur="1" fill="hold">
                                          <p:stCondLst>
                                            <p:cond delay="499"/>
                                          </p:stCondLst>
                                        </p:cTn>
                                        <p:tgtEl>
                                          <p:spTgt spid="6"/>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3" presetClass="exit" presetSubtype="10" fill="hold" grpId="0" nodeType="clickEffect">
                                  <p:stCondLst>
                                    <p:cond delay="0"/>
                                  </p:stCondLst>
                                  <p:childTnLst>
                                    <p:animEffect transition="out" filter="blinds(horizontal)">
                                      <p:cBhvr>
                                        <p:cTn id="16" dur="500"/>
                                        <p:tgtEl>
                                          <p:spTgt spid="7"/>
                                        </p:tgtEl>
                                      </p:cBhvr>
                                    </p:animEffect>
                                    <p:set>
                                      <p:cBhvr>
                                        <p:cTn id="17" dur="1" fill="hold">
                                          <p:stCondLst>
                                            <p:cond delay="499"/>
                                          </p:stCondLst>
                                        </p:cTn>
                                        <p:tgtEl>
                                          <p:spTgt spid="7"/>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3" presetClass="exit" presetSubtype="10" fill="hold" grpId="0" nodeType="clickEffect">
                                  <p:stCondLst>
                                    <p:cond delay="0"/>
                                  </p:stCondLst>
                                  <p:childTnLst>
                                    <p:animEffect transition="out" filter="blinds(horizontal)">
                                      <p:cBhvr>
                                        <p:cTn id="21" dur="500"/>
                                        <p:tgtEl>
                                          <p:spTgt spid="8"/>
                                        </p:tgtEl>
                                      </p:cBhvr>
                                    </p:animEffect>
                                    <p:set>
                                      <p:cBhvr>
                                        <p:cTn id="22" dur="1" fill="hold">
                                          <p:stCondLst>
                                            <p:cond delay="499"/>
                                          </p:stCondLst>
                                        </p:cTn>
                                        <p:tgtEl>
                                          <p:spTgt spid="8"/>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3" presetClass="exit" presetSubtype="10" fill="hold" grpId="0" nodeType="clickEffect">
                                  <p:stCondLst>
                                    <p:cond delay="0"/>
                                  </p:stCondLst>
                                  <p:childTnLst>
                                    <p:animEffect transition="out" filter="blinds(horizontal)">
                                      <p:cBhvr>
                                        <p:cTn id="26" dur="500"/>
                                        <p:tgtEl>
                                          <p:spTgt spid="9"/>
                                        </p:tgtEl>
                                      </p:cBhvr>
                                    </p:animEffect>
                                    <p:set>
                                      <p:cBhvr>
                                        <p:cTn id="27" dur="1" fill="hold">
                                          <p:stCondLst>
                                            <p:cond delay="499"/>
                                          </p:stCondLst>
                                        </p:cTn>
                                        <p:tgtEl>
                                          <p:spTgt spid="9"/>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3" presetClass="exit" presetSubtype="10" fill="hold" grpId="0" nodeType="clickEffect">
                                  <p:stCondLst>
                                    <p:cond delay="0"/>
                                  </p:stCondLst>
                                  <p:childTnLst>
                                    <p:animEffect transition="out" filter="blinds(horizontal)">
                                      <p:cBhvr>
                                        <p:cTn id="31" dur="500"/>
                                        <p:tgtEl>
                                          <p:spTgt spid="10"/>
                                        </p:tgtEl>
                                      </p:cBhvr>
                                    </p:animEffect>
                                    <p:set>
                                      <p:cBhvr>
                                        <p:cTn id="32" dur="1" fill="hold">
                                          <p:stCondLst>
                                            <p:cond delay="499"/>
                                          </p:stCondLst>
                                        </p:cTn>
                                        <p:tgtEl>
                                          <p:spTgt spid="10"/>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3" presetClass="exit" presetSubtype="10" fill="hold" grpId="0" nodeType="clickEffect">
                                  <p:stCondLst>
                                    <p:cond delay="0"/>
                                  </p:stCondLst>
                                  <p:childTnLst>
                                    <p:animEffect transition="out" filter="blinds(horizontal)">
                                      <p:cBhvr>
                                        <p:cTn id="36" dur="500"/>
                                        <p:tgtEl>
                                          <p:spTgt spid="11"/>
                                        </p:tgtEl>
                                      </p:cBhvr>
                                    </p:animEffect>
                                    <p:set>
                                      <p:cBhvr>
                                        <p:cTn id="37" dur="1" fill="hold">
                                          <p:stCondLst>
                                            <p:cond delay="49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50B482-B8CE-5443-9F97-0A7D5B217A21}"/>
              </a:ext>
            </a:extLst>
          </p:cNvPr>
          <p:cNvSpPr>
            <a:spLocks noGrp="1"/>
          </p:cNvSpPr>
          <p:nvPr>
            <p:ph type="title"/>
          </p:nvPr>
        </p:nvSpPr>
        <p:spPr/>
        <p:txBody>
          <a:bodyPr>
            <a:normAutofit fontScale="90000"/>
          </a:bodyPr>
          <a:lstStyle/>
          <a:p>
            <a:r>
              <a:rPr lang="en-GB"/>
              <a:t>Another Example - 0 0 0 0 0 1 0 1</a:t>
            </a:r>
          </a:p>
        </p:txBody>
      </p:sp>
      <p:sp>
        <p:nvSpPr>
          <p:cNvPr id="3" name="Content Placeholder 2">
            <a:extLst>
              <a:ext uri="{FF2B5EF4-FFF2-40B4-BE49-F238E27FC236}">
                <a16:creationId xmlns:a16="http://schemas.microsoft.com/office/drawing/2014/main" id="{6707347C-F81D-364C-A60B-A9E8B61EADCF}"/>
              </a:ext>
            </a:extLst>
          </p:cNvPr>
          <p:cNvSpPr>
            <a:spLocks noGrp="1"/>
          </p:cNvSpPr>
          <p:nvPr>
            <p:ph idx="1"/>
          </p:nvPr>
        </p:nvSpPr>
        <p:spPr/>
        <p:txBody>
          <a:bodyPr/>
          <a:lstStyle/>
          <a:p>
            <a:endParaRPr lang="en-GB"/>
          </a:p>
        </p:txBody>
      </p:sp>
      <p:graphicFrame>
        <p:nvGraphicFramePr>
          <p:cNvPr id="4" name="Table 4">
            <a:extLst>
              <a:ext uri="{FF2B5EF4-FFF2-40B4-BE49-F238E27FC236}">
                <a16:creationId xmlns:a16="http://schemas.microsoft.com/office/drawing/2014/main" id="{D96875E0-1F15-9D4E-AC2E-1C87AB32BDD5}"/>
              </a:ext>
            </a:extLst>
          </p:cNvPr>
          <p:cNvGraphicFramePr>
            <a:graphicFrameLocks noGrp="1"/>
          </p:cNvGraphicFramePr>
          <p:nvPr>
            <p:extLst>
              <p:ext uri="{D42A27DB-BD31-4B8C-83A1-F6EECF244321}">
                <p14:modId xmlns:p14="http://schemas.microsoft.com/office/powerpoint/2010/main" val="1294938245"/>
              </p:ext>
            </p:extLst>
          </p:nvPr>
        </p:nvGraphicFramePr>
        <p:xfrm>
          <a:off x="0" y="548155"/>
          <a:ext cx="12192000" cy="6248400"/>
        </p:xfrm>
        <a:graphic>
          <a:graphicData uri="http://schemas.openxmlformats.org/drawingml/2006/table">
            <a:tbl>
              <a:tblPr firstRow="1" bandRow="1">
                <a:tableStyleId>{5C22544A-7EE6-4342-B048-85BDC9FD1C3A}</a:tableStyleId>
              </a:tblPr>
              <a:tblGrid>
                <a:gridCol w="5530053">
                  <a:extLst>
                    <a:ext uri="{9D8B030D-6E8A-4147-A177-3AD203B41FA5}">
                      <a16:colId xmlns:a16="http://schemas.microsoft.com/office/drawing/2014/main" val="1108592378"/>
                    </a:ext>
                  </a:extLst>
                </a:gridCol>
                <a:gridCol w="794186">
                  <a:extLst>
                    <a:ext uri="{9D8B030D-6E8A-4147-A177-3AD203B41FA5}">
                      <a16:colId xmlns:a16="http://schemas.microsoft.com/office/drawing/2014/main" val="348384342"/>
                    </a:ext>
                  </a:extLst>
                </a:gridCol>
                <a:gridCol w="861355">
                  <a:extLst>
                    <a:ext uri="{9D8B030D-6E8A-4147-A177-3AD203B41FA5}">
                      <a16:colId xmlns:a16="http://schemas.microsoft.com/office/drawing/2014/main" val="5573586"/>
                    </a:ext>
                  </a:extLst>
                </a:gridCol>
                <a:gridCol w="861355">
                  <a:extLst>
                    <a:ext uri="{9D8B030D-6E8A-4147-A177-3AD203B41FA5}">
                      <a16:colId xmlns:a16="http://schemas.microsoft.com/office/drawing/2014/main" val="2131882863"/>
                    </a:ext>
                  </a:extLst>
                </a:gridCol>
                <a:gridCol w="861355">
                  <a:extLst>
                    <a:ext uri="{9D8B030D-6E8A-4147-A177-3AD203B41FA5}">
                      <a16:colId xmlns:a16="http://schemas.microsoft.com/office/drawing/2014/main" val="2557817976"/>
                    </a:ext>
                  </a:extLst>
                </a:gridCol>
                <a:gridCol w="741176">
                  <a:extLst>
                    <a:ext uri="{9D8B030D-6E8A-4147-A177-3AD203B41FA5}">
                      <a16:colId xmlns:a16="http://schemas.microsoft.com/office/drawing/2014/main" val="4226827689"/>
                    </a:ext>
                  </a:extLst>
                </a:gridCol>
                <a:gridCol w="741176">
                  <a:extLst>
                    <a:ext uri="{9D8B030D-6E8A-4147-A177-3AD203B41FA5}">
                      <a16:colId xmlns:a16="http://schemas.microsoft.com/office/drawing/2014/main" val="265616655"/>
                    </a:ext>
                  </a:extLst>
                </a:gridCol>
                <a:gridCol w="741176">
                  <a:extLst>
                    <a:ext uri="{9D8B030D-6E8A-4147-A177-3AD203B41FA5}">
                      <a16:colId xmlns:a16="http://schemas.microsoft.com/office/drawing/2014/main" val="2289624640"/>
                    </a:ext>
                  </a:extLst>
                </a:gridCol>
                <a:gridCol w="530084">
                  <a:extLst>
                    <a:ext uri="{9D8B030D-6E8A-4147-A177-3AD203B41FA5}">
                      <a16:colId xmlns:a16="http://schemas.microsoft.com/office/drawing/2014/main" val="3991525813"/>
                    </a:ext>
                  </a:extLst>
                </a:gridCol>
                <a:gridCol w="530084">
                  <a:extLst>
                    <a:ext uri="{9D8B030D-6E8A-4147-A177-3AD203B41FA5}">
                      <a16:colId xmlns:a16="http://schemas.microsoft.com/office/drawing/2014/main" val="4030348066"/>
                    </a:ext>
                  </a:extLst>
                </a:gridCol>
              </a:tblGrid>
              <a:tr h="397507">
                <a:tc>
                  <a:txBody>
                    <a:bodyPr/>
                    <a:lstStyle/>
                    <a:p>
                      <a:pPr algn="ctr"/>
                      <a:endParaRPr lang="en-GB" sz="280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2800"/>
                        <a:t>2</a:t>
                      </a:r>
                      <a:r>
                        <a:rPr lang="en-GB" sz="2800" baseline="30000"/>
                        <a:t>7</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2800"/>
                        <a:t>2</a:t>
                      </a:r>
                      <a:r>
                        <a:rPr lang="en-GB" sz="2800" baseline="30000"/>
                        <a:t>6</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2800"/>
                        <a:t>2</a:t>
                      </a:r>
                      <a:r>
                        <a:rPr lang="en-GB" sz="2800" baseline="30000"/>
                        <a:t>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2800"/>
                        <a:t>2</a:t>
                      </a:r>
                      <a:r>
                        <a:rPr lang="en-GB" sz="2800" baseline="30000"/>
                        <a:t>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2800"/>
                        <a:t>2</a:t>
                      </a:r>
                      <a:r>
                        <a:rPr lang="en-GB" sz="2800" baseline="30000"/>
                        <a:t>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2800"/>
                        <a:t>2</a:t>
                      </a:r>
                      <a:r>
                        <a:rPr lang="en-GB" sz="2800" baseline="30000"/>
                        <a:t>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2800"/>
                        <a:t>2</a:t>
                      </a:r>
                      <a:r>
                        <a:rPr lang="en-GB" sz="2800" baseline="30000"/>
                        <a:t>1</a:t>
                      </a:r>
                    </a:p>
                  </a:txBody>
                  <a:tcPr/>
                </a:tc>
                <a:tc>
                  <a:txBody>
                    <a:bodyPr/>
                    <a:lstStyle/>
                    <a:p>
                      <a:pPr algn="ctr"/>
                      <a:r>
                        <a:rPr lang="en-GB" sz="2800"/>
                        <a:t>2</a:t>
                      </a:r>
                      <a:r>
                        <a:rPr lang="en-GB" sz="2800" baseline="30000"/>
                        <a:t>0</a:t>
                      </a:r>
                    </a:p>
                  </a:txBody>
                  <a:tcPr/>
                </a:tc>
                <a:tc>
                  <a:txBody>
                    <a:bodyPr/>
                    <a:lstStyle/>
                    <a:p>
                      <a:pPr algn="ctr"/>
                      <a:endParaRPr lang="en-GB" sz="2800" baseline="30000"/>
                    </a:p>
                  </a:txBody>
                  <a:tcPr/>
                </a:tc>
                <a:extLst>
                  <a:ext uri="{0D108BD9-81ED-4DB2-BD59-A6C34878D82A}">
                    <a16:rowId xmlns:a16="http://schemas.microsoft.com/office/drawing/2014/main" val="2325804274"/>
                  </a:ext>
                </a:extLst>
              </a:tr>
              <a:tr h="397507">
                <a:tc>
                  <a:txBody>
                    <a:bodyPr/>
                    <a:lstStyle/>
                    <a:p>
                      <a:pPr algn="ctr"/>
                      <a:endParaRPr lang="en-GB" sz="2800"/>
                    </a:p>
                  </a:txBody>
                  <a:tcPr/>
                </a:tc>
                <a:tc>
                  <a:txBody>
                    <a:bodyPr/>
                    <a:lstStyle/>
                    <a:p>
                      <a:pPr algn="ctr"/>
                      <a:r>
                        <a:rPr lang="en-GB" sz="2800">
                          <a:solidFill>
                            <a:schemeClr val="bg1"/>
                          </a:solidFill>
                        </a:rPr>
                        <a:t>128</a:t>
                      </a:r>
                    </a:p>
                  </a:txBody>
                  <a:tcPr>
                    <a:solidFill>
                      <a:srgbClr val="0070C0"/>
                    </a:solidFill>
                  </a:tcPr>
                </a:tc>
                <a:tc>
                  <a:txBody>
                    <a:bodyPr/>
                    <a:lstStyle/>
                    <a:p>
                      <a:pPr algn="ctr"/>
                      <a:r>
                        <a:rPr lang="en-GB" sz="2800">
                          <a:solidFill>
                            <a:schemeClr val="bg1"/>
                          </a:solidFill>
                        </a:rPr>
                        <a:t>64</a:t>
                      </a:r>
                    </a:p>
                  </a:txBody>
                  <a:tcPr>
                    <a:solidFill>
                      <a:srgbClr val="0070C0"/>
                    </a:solidFill>
                  </a:tcPr>
                </a:tc>
                <a:tc>
                  <a:txBody>
                    <a:bodyPr/>
                    <a:lstStyle/>
                    <a:p>
                      <a:pPr algn="ctr"/>
                      <a:r>
                        <a:rPr lang="en-GB" sz="2800">
                          <a:solidFill>
                            <a:schemeClr val="bg1"/>
                          </a:solidFill>
                        </a:rPr>
                        <a:t>32</a:t>
                      </a:r>
                    </a:p>
                  </a:txBody>
                  <a:tcPr>
                    <a:solidFill>
                      <a:srgbClr val="0070C0"/>
                    </a:solidFill>
                  </a:tcPr>
                </a:tc>
                <a:tc>
                  <a:txBody>
                    <a:bodyPr/>
                    <a:lstStyle/>
                    <a:p>
                      <a:pPr algn="ctr"/>
                      <a:r>
                        <a:rPr lang="en-GB" sz="2800">
                          <a:solidFill>
                            <a:schemeClr val="bg1"/>
                          </a:solidFill>
                        </a:rPr>
                        <a:t>16</a:t>
                      </a:r>
                    </a:p>
                  </a:txBody>
                  <a:tcPr>
                    <a:solidFill>
                      <a:srgbClr val="0070C0"/>
                    </a:solidFill>
                  </a:tcPr>
                </a:tc>
                <a:tc>
                  <a:txBody>
                    <a:bodyPr/>
                    <a:lstStyle/>
                    <a:p>
                      <a:pPr algn="ctr"/>
                      <a:r>
                        <a:rPr lang="en-GB" sz="2800">
                          <a:solidFill>
                            <a:schemeClr val="bg1"/>
                          </a:solidFill>
                        </a:rPr>
                        <a:t>8</a:t>
                      </a:r>
                    </a:p>
                  </a:txBody>
                  <a:tcPr>
                    <a:solidFill>
                      <a:srgbClr val="0070C0"/>
                    </a:solidFill>
                  </a:tcPr>
                </a:tc>
                <a:tc>
                  <a:txBody>
                    <a:bodyPr/>
                    <a:lstStyle/>
                    <a:p>
                      <a:pPr algn="ctr"/>
                      <a:r>
                        <a:rPr lang="en-GB" sz="2800">
                          <a:solidFill>
                            <a:schemeClr val="bg1"/>
                          </a:solidFill>
                        </a:rPr>
                        <a:t>4</a:t>
                      </a:r>
                    </a:p>
                  </a:txBody>
                  <a:tcPr>
                    <a:solidFill>
                      <a:srgbClr val="0070C0"/>
                    </a:solidFill>
                  </a:tcPr>
                </a:tc>
                <a:tc>
                  <a:txBody>
                    <a:bodyPr/>
                    <a:lstStyle/>
                    <a:p>
                      <a:pPr algn="ctr"/>
                      <a:r>
                        <a:rPr lang="en-GB" sz="2800">
                          <a:solidFill>
                            <a:schemeClr val="bg1"/>
                          </a:solidFill>
                        </a:rPr>
                        <a:t>2</a:t>
                      </a:r>
                    </a:p>
                  </a:txBody>
                  <a:tcPr>
                    <a:solidFill>
                      <a:srgbClr val="0070C0"/>
                    </a:solidFill>
                  </a:tcPr>
                </a:tc>
                <a:tc>
                  <a:txBody>
                    <a:bodyPr/>
                    <a:lstStyle/>
                    <a:p>
                      <a:pPr algn="ctr"/>
                      <a:r>
                        <a:rPr lang="en-GB" sz="2800">
                          <a:solidFill>
                            <a:schemeClr val="bg1"/>
                          </a:solidFill>
                        </a:rPr>
                        <a:t>1</a:t>
                      </a:r>
                    </a:p>
                  </a:txBody>
                  <a:tcPr>
                    <a:solidFill>
                      <a:srgbClr val="0070C0"/>
                    </a:solidFill>
                  </a:tcPr>
                </a:tc>
                <a:tc>
                  <a:txBody>
                    <a:bodyPr/>
                    <a:lstStyle/>
                    <a:p>
                      <a:pPr algn="ctr"/>
                      <a:endParaRPr lang="en-GB" sz="2800">
                        <a:solidFill>
                          <a:schemeClr val="bg1"/>
                        </a:solidFill>
                      </a:endParaRPr>
                    </a:p>
                  </a:txBody>
                  <a:tcPr>
                    <a:solidFill>
                      <a:srgbClr val="0070C0"/>
                    </a:solidFill>
                  </a:tcPr>
                </a:tc>
                <a:extLst>
                  <a:ext uri="{0D108BD9-81ED-4DB2-BD59-A6C34878D82A}">
                    <a16:rowId xmlns:a16="http://schemas.microsoft.com/office/drawing/2014/main" val="108041840"/>
                  </a:ext>
                </a:extLst>
              </a:tr>
              <a:tr h="397507">
                <a:tc>
                  <a:txBody>
                    <a:bodyPr/>
                    <a:lstStyle/>
                    <a:p>
                      <a:pPr algn="l"/>
                      <a:r>
                        <a:rPr lang="en-GB" sz="2400"/>
                        <a:t>Original (Decimal 5) </a:t>
                      </a:r>
                    </a:p>
                  </a:txBody>
                  <a:tcPr/>
                </a:tc>
                <a:tc>
                  <a:txBody>
                    <a:bodyPr/>
                    <a:lstStyle/>
                    <a:p>
                      <a:pPr algn="ctr"/>
                      <a:r>
                        <a:rPr lang="en-GB" sz="2800">
                          <a:solidFill>
                            <a:srgbClr val="FF0000"/>
                          </a:solidFill>
                        </a:rPr>
                        <a:t>0</a:t>
                      </a:r>
                    </a:p>
                  </a:txBody>
                  <a:tcPr/>
                </a:tc>
                <a:tc>
                  <a:txBody>
                    <a:bodyPr/>
                    <a:lstStyle/>
                    <a:p>
                      <a:pPr algn="ctr"/>
                      <a:r>
                        <a:rPr lang="en-GB" sz="2800">
                          <a:solidFill>
                            <a:srgbClr val="FF0000"/>
                          </a:solidFill>
                        </a:rPr>
                        <a:t>0</a:t>
                      </a:r>
                    </a:p>
                  </a:txBody>
                  <a:tcPr/>
                </a:tc>
                <a:tc>
                  <a:txBody>
                    <a:bodyPr/>
                    <a:lstStyle/>
                    <a:p>
                      <a:pPr algn="ctr"/>
                      <a:r>
                        <a:rPr lang="en-GB" sz="2800">
                          <a:solidFill>
                            <a:srgbClr val="FF0000"/>
                          </a:solidFill>
                        </a:rPr>
                        <a:t>0</a:t>
                      </a:r>
                    </a:p>
                  </a:txBody>
                  <a:tcPr/>
                </a:tc>
                <a:tc>
                  <a:txBody>
                    <a:bodyPr/>
                    <a:lstStyle/>
                    <a:p>
                      <a:pPr algn="ctr"/>
                      <a:r>
                        <a:rPr lang="en-GB" sz="2800">
                          <a:solidFill>
                            <a:srgbClr val="FF0000"/>
                          </a:solidFill>
                        </a:rPr>
                        <a:t>0</a:t>
                      </a:r>
                    </a:p>
                  </a:txBody>
                  <a:tcPr/>
                </a:tc>
                <a:tc>
                  <a:txBody>
                    <a:bodyPr/>
                    <a:lstStyle/>
                    <a:p>
                      <a:pPr algn="ctr"/>
                      <a:r>
                        <a:rPr lang="en-GB" sz="2800">
                          <a:solidFill>
                            <a:srgbClr val="FF0000"/>
                          </a:solidFill>
                        </a:rPr>
                        <a:t>0</a:t>
                      </a:r>
                    </a:p>
                  </a:txBody>
                  <a:tcPr/>
                </a:tc>
                <a:tc>
                  <a:txBody>
                    <a:bodyPr/>
                    <a:lstStyle/>
                    <a:p>
                      <a:pPr algn="ctr"/>
                      <a:r>
                        <a:rPr lang="en-GB" sz="2800">
                          <a:solidFill>
                            <a:srgbClr val="FF0000"/>
                          </a:solidFill>
                        </a:rPr>
                        <a:t>1</a:t>
                      </a:r>
                    </a:p>
                  </a:txBody>
                  <a:tcPr/>
                </a:tc>
                <a:tc>
                  <a:txBody>
                    <a:bodyPr/>
                    <a:lstStyle/>
                    <a:p>
                      <a:pPr algn="ctr"/>
                      <a:r>
                        <a:rPr lang="en-GB" sz="2800">
                          <a:solidFill>
                            <a:srgbClr val="FF0000"/>
                          </a:solidFill>
                        </a:rPr>
                        <a:t>0</a:t>
                      </a:r>
                    </a:p>
                  </a:txBody>
                  <a:tcPr/>
                </a:tc>
                <a:tc>
                  <a:txBody>
                    <a:bodyPr/>
                    <a:lstStyle/>
                    <a:p>
                      <a:pPr algn="ctr"/>
                      <a:r>
                        <a:rPr lang="en-GB" sz="2800">
                          <a:solidFill>
                            <a:srgbClr val="FF0000"/>
                          </a:solidFill>
                        </a:rPr>
                        <a:t>1</a:t>
                      </a:r>
                    </a:p>
                  </a:txBody>
                  <a:tcPr/>
                </a:tc>
                <a:tc>
                  <a:txBody>
                    <a:bodyPr/>
                    <a:lstStyle/>
                    <a:p>
                      <a:pPr algn="ctr"/>
                      <a:endParaRPr lang="en-GB" sz="2800">
                        <a:solidFill>
                          <a:srgbClr val="FF0000"/>
                        </a:solidFill>
                      </a:endParaRPr>
                    </a:p>
                  </a:txBody>
                  <a:tcPr/>
                </a:tc>
                <a:extLst>
                  <a:ext uri="{0D108BD9-81ED-4DB2-BD59-A6C34878D82A}">
                    <a16:rowId xmlns:a16="http://schemas.microsoft.com/office/drawing/2014/main" val="4230129155"/>
                  </a:ext>
                </a:extLst>
              </a:tr>
              <a:tr h="397507">
                <a:tc>
                  <a:txBody>
                    <a:bodyPr/>
                    <a:lstStyle/>
                    <a:p>
                      <a:pPr algn="l"/>
                      <a:r>
                        <a:rPr lang="en-GB" sz="2400"/>
                        <a:t>Now we move that number to the RIGHT</a:t>
                      </a:r>
                    </a:p>
                  </a:txBody>
                  <a:tcPr/>
                </a:tc>
                <a:tc>
                  <a:txBody>
                    <a:bodyPr/>
                    <a:lstStyle/>
                    <a:p>
                      <a:pPr algn="ctr"/>
                      <a:endParaRPr lang="en-GB" sz="2800">
                        <a:solidFill>
                          <a:srgbClr val="FF0000"/>
                        </a:solidFill>
                      </a:endParaRPr>
                    </a:p>
                  </a:txBody>
                  <a:tcPr>
                    <a:solidFill>
                      <a:srgbClr val="FFFF00"/>
                    </a:solidFill>
                  </a:tcPr>
                </a:tc>
                <a:tc>
                  <a:txBody>
                    <a:bodyPr/>
                    <a:lstStyle/>
                    <a:p>
                      <a:pPr algn="ctr"/>
                      <a:r>
                        <a:rPr lang="en-GB" sz="2800">
                          <a:solidFill>
                            <a:srgbClr val="FF0000"/>
                          </a:solidFill>
                        </a:rPr>
                        <a:t>0</a:t>
                      </a:r>
                    </a:p>
                  </a:txBody>
                  <a:tcPr/>
                </a:tc>
                <a:tc>
                  <a:txBody>
                    <a:bodyPr/>
                    <a:lstStyle/>
                    <a:p>
                      <a:pPr algn="ctr"/>
                      <a:r>
                        <a:rPr lang="en-GB" sz="2800">
                          <a:solidFill>
                            <a:srgbClr val="FF0000"/>
                          </a:solidFill>
                        </a:rPr>
                        <a:t>0</a:t>
                      </a:r>
                    </a:p>
                  </a:txBody>
                  <a:tcPr/>
                </a:tc>
                <a:tc>
                  <a:txBody>
                    <a:bodyPr/>
                    <a:lstStyle/>
                    <a:p>
                      <a:pPr algn="ctr"/>
                      <a:r>
                        <a:rPr lang="en-GB" sz="2800">
                          <a:solidFill>
                            <a:srgbClr val="FF0000"/>
                          </a:solidFill>
                        </a:rPr>
                        <a:t>0</a:t>
                      </a:r>
                    </a:p>
                  </a:txBody>
                  <a:tcPr/>
                </a:tc>
                <a:tc>
                  <a:txBody>
                    <a:bodyPr/>
                    <a:lstStyle/>
                    <a:p>
                      <a:pPr algn="ctr"/>
                      <a:r>
                        <a:rPr lang="en-GB" sz="2800">
                          <a:solidFill>
                            <a:srgbClr val="FF0000"/>
                          </a:solidFill>
                        </a:rPr>
                        <a:t>0</a:t>
                      </a:r>
                    </a:p>
                  </a:txBody>
                  <a:tcPr/>
                </a:tc>
                <a:tc>
                  <a:txBody>
                    <a:bodyPr/>
                    <a:lstStyle/>
                    <a:p>
                      <a:pPr algn="ctr"/>
                      <a:r>
                        <a:rPr lang="en-GB" sz="2800">
                          <a:solidFill>
                            <a:srgbClr val="FF0000"/>
                          </a:solidFill>
                        </a:rPr>
                        <a:t>0</a:t>
                      </a:r>
                    </a:p>
                  </a:txBody>
                  <a:tcPr/>
                </a:tc>
                <a:tc>
                  <a:txBody>
                    <a:bodyPr/>
                    <a:lstStyle/>
                    <a:p>
                      <a:pPr algn="ctr"/>
                      <a:r>
                        <a:rPr lang="en-GB" sz="2800">
                          <a:solidFill>
                            <a:srgbClr val="FF0000"/>
                          </a:solidFill>
                        </a:rPr>
                        <a:t>1</a:t>
                      </a:r>
                    </a:p>
                  </a:txBody>
                  <a:tcPr>
                    <a:solidFill>
                      <a:srgbClr val="CFD5EA"/>
                    </a:solidFill>
                  </a:tcPr>
                </a:tc>
                <a:tc>
                  <a:txBody>
                    <a:bodyPr/>
                    <a:lstStyle/>
                    <a:p>
                      <a:pPr algn="ctr"/>
                      <a:r>
                        <a:rPr lang="en-GB" sz="2800">
                          <a:solidFill>
                            <a:srgbClr val="FF0000"/>
                          </a:solidFill>
                        </a:rPr>
                        <a:t>0</a:t>
                      </a:r>
                    </a:p>
                  </a:txBody>
                  <a:tcPr>
                    <a:solidFill>
                      <a:srgbClr val="CFD5EA"/>
                    </a:solidFill>
                  </a:tcPr>
                </a:tc>
                <a:tc>
                  <a:txBody>
                    <a:bodyPr/>
                    <a:lstStyle/>
                    <a:p>
                      <a:pPr algn="ctr"/>
                      <a:r>
                        <a:rPr lang="en-GB" sz="2800">
                          <a:solidFill>
                            <a:srgbClr val="FFFF00"/>
                          </a:solidFill>
                        </a:rPr>
                        <a:t>1</a:t>
                      </a:r>
                    </a:p>
                  </a:txBody>
                  <a:tcPr>
                    <a:solidFill>
                      <a:srgbClr val="CFD5EA"/>
                    </a:solidFill>
                  </a:tcPr>
                </a:tc>
                <a:extLst>
                  <a:ext uri="{0D108BD9-81ED-4DB2-BD59-A6C34878D82A}">
                    <a16:rowId xmlns:a16="http://schemas.microsoft.com/office/drawing/2014/main" val="505652461"/>
                  </a:ext>
                </a:extLst>
              </a:tr>
              <a:tr h="397507">
                <a:tc gridSpan="10">
                  <a:txBody>
                    <a:bodyPr/>
                    <a:lstStyle/>
                    <a:p>
                      <a:pPr algn="l"/>
                      <a:r>
                        <a:rPr lang="en-GB" sz="2400"/>
                        <a:t>But now we have a problem, we have an extra digit on the right and an empty gap on the left</a:t>
                      </a:r>
                    </a:p>
                  </a:txBody>
                  <a:tcPr/>
                </a:tc>
                <a:tc hMerge="1">
                  <a:txBody>
                    <a:bodyPr/>
                    <a:lstStyle/>
                    <a:p>
                      <a:pPr algn="ctr"/>
                      <a:endParaRPr lang="en-GB" sz="2800"/>
                    </a:p>
                  </a:txBody>
                  <a:tcPr/>
                </a:tc>
                <a:tc hMerge="1">
                  <a:txBody>
                    <a:bodyPr/>
                    <a:lstStyle/>
                    <a:p>
                      <a:pPr algn="ctr"/>
                      <a:endParaRPr lang="en-GB" sz="2800"/>
                    </a:p>
                  </a:txBody>
                  <a:tcPr/>
                </a:tc>
                <a:tc hMerge="1">
                  <a:txBody>
                    <a:bodyPr/>
                    <a:lstStyle/>
                    <a:p>
                      <a:pPr algn="ctr"/>
                      <a:endParaRPr lang="en-GB" sz="2800"/>
                    </a:p>
                  </a:txBody>
                  <a:tcPr/>
                </a:tc>
                <a:tc hMerge="1">
                  <a:txBody>
                    <a:bodyPr/>
                    <a:lstStyle/>
                    <a:p>
                      <a:pPr algn="ctr"/>
                      <a:endParaRPr lang="en-GB" sz="2800"/>
                    </a:p>
                  </a:txBody>
                  <a:tcPr/>
                </a:tc>
                <a:tc hMerge="1">
                  <a:txBody>
                    <a:bodyPr/>
                    <a:lstStyle/>
                    <a:p>
                      <a:pPr algn="ctr"/>
                      <a:endParaRPr lang="en-GB" sz="2800"/>
                    </a:p>
                  </a:txBody>
                  <a:tcPr/>
                </a:tc>
                <a:tc hMerge="1">
                  <a:txBody>
                    <a:bodyPr/>
                    <a:lstStyle/>
                    <a:p>
                      <a:pPr algn="ctr"/>
                      <a:endParaRPr lang="en-GB" sz="2800"/>
                    </a:p>
                  </a:txBody>
                  <a:tcPr/>
                </a:tc>
                <a:tc hMerge="1">
                  <a:txBody>
                    <a:bodyPr/>
                    <a:lstStyle/>
                    <a:p>
                      <a:pPr algn="ctr"/>
                      <a:endParaRPr lang="en-GB" sz="2800"/>
                    </a:p>
                  </a:txBody>
                  <a:tcPr/>
                </a:tc>
                <a:tc hMerge="1">
                  <a:txBody>
                    <a:bodyPr/>
                    <a:lstStyle/>
                    <a:p>
                      <a:pPr algn="ctr"/>
                      <a:endParaRPr lang="en-GB" sz="2800"/>
                    </a:p>
                  </a:txBody>
                  <a:tcPr/>
                </a:tc>
                <a:tc hMerge="1">
                  <a:txBody>
                    <a:bodyPr/>
                    <a:lstStyle/>
                    <a:p>
                      <a:pPr algn="l"/>
                      <a:endParaRPr lang="en-GB" sz="2400"/>
                    </a:p>
                  </a:txBody>
                  <a:tcPr/>
                </a:tc>
                <a:extLst>
                  <a:ext uri="{0D108BD9-81ED-4DB2-BD59-A6C34878D82A}">
                    <a16:rowId xmlns:a16="http://schemas.microsoft.com/office/drawing/2014/main" val="181903716"/>
                  </a:ext>
                </a:extLst>
              </a:tr>
              <a:tr h="397507">
                <a:tc gridSpan="9">
                  <a:txBody>
                    <a:bodyPr/>
                    <a:lstStyle/>
                    <a:p>
                      <a:pPr algn="l"/>
                      <a:r>
                        <a:rPr lang="en-GB" sz="2400"/>
                        <a:t>We just forget about the extra digit. And we just fill in the empty space with a 0.</a:t>
                      </a:r>
                    </a:p>
                  </a:txBody>
                  <a:tcPr/>
                </a:tc>
                <a:tc hMerge="1">
                  <a:txBody>
                    <a:bodyPr/>
                    <a:lstStyle/>
                    <a:p>
                      <a:pPr algn="ctr"/>
                      <a:endParaRPr lang="en-GB" sz="2800"/>
                    </a:p>
                  </a:txBody>
                  <a:tcPr/>
                </a:tc>
                <a:tc hMerge="1">
                  <a:txBody>
                    <a:bodyPr/>
                    <a:lstStyle/>
                    <a:p>
                      <a:pPr algn="ctr"/>
                      <a:endParaRPr lang="en-GB" sz="2800"/>
                    </a:p>
                  </a:txBody>
                  <a:tcPr/>
                </a:tc>
                <a:tc hMerge="1">
                  <a:txBody>
                    <a:bodyPr/>
                    <a:lstStyle/>
                    <a:p>
                      <a:pPr algn="ctr"/>
                      <a:endParaRPr lang="en-GB" sz="2800"/>
                    </a:p>
                  </a:txBody>
                  <a:tcPr/>
                </a:tc>
                <a:tc hMerge="1">
                  <a:txBody>
                    <a:bodyPr/>
                    <a:lstStyle/>
                    <a:p>
                      <a:pPr algn="ctr"/>
                      <a:endParaRPr lang="en-GB" sz="2800"/>
                    </a:p>
                  </a:txBody>
                  <a:tcPr/>
                </a:tc>
                <a:tc hMerge="1">
                  <a:txBody>
                    <a:bodyPr/>
                    <a:lstStyle/>
                    <a:p>
                      <a:pPr algn="ctr"/>
                      <a:endParaRPr lang="en-GB" sz="2800"/>
                    </a:p>
                  </a:txBody>
                  <a:tcPr/>
                </a:tc>
                <a:tc hMerge="1">
                  <a:txBody>
                    <a:bodyPr/>
                    <a:lstStyle/>
                    <a:p>
                      <a:pPr algn="ctr"/>
                      <a:endParaRPr lang="en-GB" sz="2800"/>
                    </a:p>
                  </a:txBody>
                  <a:tcPr/>
                </a:tc>
                <a:tc hMerge="1">
                  <a:txBody>
                    <a:bodyPr/>
                    <a:lstStyle/>
                    <a:p>
                      <a:pPr algn="ctr"/>
                      <a:endParaRPr lang="en-GB" sz="2800"/>
                    </a:p>
                  </a:txBody>
                  <a:tcPr/>
                </a:tc>
                <a:tc hMerge="1">
                  <a:txBody>
                    <a:bodyPr/>
                    <a:lstStyle/>
                    <a:p>
                      <a:pPr algn="ctr"/>
                      <a:endParaRPr lang="en-GB" sz="2800"/>
                    </a:p>
                  </a:txBody>
                  <a:tcPr/>
                </a:tc>
                <a:tc>
                  <a:txBody>
                    <a:bodyPr/>
                    <a:lstStyle/>
                    <a:p>
                      <a:pPr algn="l"/>
                      <a:endParaRPr lang="en-GB" sz="2400"/>
                    </a:p>
                  </a:txBody>
                  <a:tcPr/>
                </a:tc>
                <a:extLst>
                  <a:ext uri="{0D108BD9-81ED-4DB2-BD59-A6C34878D82A}">
                    <a16:rowId xmlns:a16="http://schemas.microsoft.com/office/drawing/2014/main" val="1134188717"/>
                  </a:ext>
                </a:extLst>
              </a:tr>
              <a:tr h="397507">
                <a:tc>
                  <a:txBody>
                    <a:bodyPr/>
                    <a:lstStyle/>
                    <a:p>
                      <a:pPr algn="ctr"/>
                      <a:endParaRPr lang="en-GB" sz="2800"/>
                    </a:p>
                  </a:txBody>
                  <a:tcPr/>
                </a:tc>
                <a:tc>
                  <a:txBody>
                    <a:bodyPr/>
                    <a:lstStyle/>
                    <a:p>
                      <a:pPr algn="ctr"/>
                      <a:r>
                        <a:rPr lang="en-GB" sz="2800">
                          <a:solidFill>
                            <a:srgbClr val="FF0000"/>
                          </a:solidFill>
                        </a:rPr>
                        <a:t>0</a:t>
                      </a:r>
                    </a:p>
                  </a:txBody>
                  <a:tcPr/>
                </a:tc>
                <a:tc>
                  <a:txBody>
                    <a:bodyPr/>
                    <a:lstStyle/>
                    <a:p>
                      <a:pPr algn="ctr"/>
                      <a:r>
                        <a:rPr lang="en-GB" sz="2800">
                          <a:solidFill>
                            <a:srgbClr val="FF0000"/>
                          </a:solidFill>
                        </a:rPr>
                        <a:t>0</a:t>
                      </a:r>
                    </a:p>
                  </a:txBody>
                  <a:tcPr/>
                </a:tc>
                <a:tc>
                  <a:txBody>
                    <a:bodyPr/>
                    <a:lstStyle/>
                    <a:p>
                      <a:pPr algn="ctr"/>
                      <a:r>
                        <a:rPr lang="en-GB" sz="2800">
                          <a:solidFill>
                            <a:srgbClr val="FF0000"/>
                          </a:solidFill>
                        </a:rPr>
                        <a:t>0</a:t>
                      </a:r>
                    </a:p>
                  </a:txBody>
                  <a:tcPr/>
                </a:tc>
                <a:tc>
                  <a:txBody>
                    <a:bodyPr/>
                    <a:lstStyle/>
                    <a:p>
                      <a:pPr algn="ctr"/>
                      <a:r>
                        <a:rPr lang="en-GB" sz="2800">
                          <a:solidFill>
                            <a:srgbClr val="FF0000"/>
                          </a:solidFill>
                        </a:rPr>
                        <a:t>0</a:t>
                      </a:r>
                    </a:p>
                  </a:txBody>
                  <a:tcPr/>
                </a:tc>
                <a:tc>
                  <a:txBody>
                    <a:bodyPr/>
                    <a:lstStyle/>
                    <a:p>
                      <a:pPr algn="ctr"/>
                      <a:r>
                        <a:rPr lang="en-GB" sz="2800">
                          <a:solidFill>
                            <a:srgbClr val="FF0000"/>
                          </a:solidFill>
                        </a:rPr>
                        <a:t>0</a:t>
                      </a:r>
                    </a:p>
                  </a:txBody>
                  <a:tcPr/>
                </a:tc>
                <a:tc>
                  <a:txBody>
                    <a:bodyPr/>
                    <a:lstStyle/>
                    <a:p>
                      <a:pPr algn="ctr"/>
                      <a:r>
                        <a:rPr lang="en-GB" sz="2800">
                          <a:solidFill>
                            <a:srgbClr val="FF0000"/>
                          </a:solidFill>
                        </a:rPr>
                        <a:t>0</a:t>
                      </a:r>
                    </a:p>
                  </a:txBody>
                  <a:tcPr/>
                </a:tc>
                <a:tc>
                  <a:txBody>
                    <a:bodyPr/>
                    <a:lstStyle/>
                    <a:p>
                      <a:pPr algn="ctr"/>
                      <a:r>
                        <a:rPr lang="en-GB" sz="2800">
                          <a:solidFill>
                            <a:srgbClr val="FF0000"/>
                          </a:solidFill>
                        </a:rPr>
                        <a:t>1</a:t>
                      </a:r>
                    </a:p>
                  </a:txBody>
                  <a:tcPr/>
                </a:tc>
                <a:tc>
                  <a:txBody>
                    <a:bodyPr/>
                    <a:lstStyle/>
                    <a:p>
                      <a:pPr algn="ctr"/>
                      <a:r>
                        <a:rPr lang="en-GB" sz="2800">
                          <a:solidFill>
                            <a:srgbClr val="FF0000"/>
                          </a:solidFill>
                        </a:rPr>
                        <a:t>0</a:t>
                      </a:r>
                    </a:p>
                  </a:txBody>
                  <a:tcPr/>
                </a:tc>
                <a:tc>
                  <a:txBody>
                    <a:bodyPr/>
                    <a:lstStyle/>
                    <a:p>
                      <a:pPr algn="ctr"/>
                      <a:endParaRPr lang="en-GB" sz="2800">
                        <a:solidFill>
                          <a:srgbClr val="FF0000"/>
                        </a:solidFill>
                      </a:endParaRPr>
                    </a:p>
                  </a:txBody>
                  <a:tcPr/>
                </a:tc>
                <a:extLst>
                  <a:ext uri="{0D108BD9-81ED-4DB2-BD59-A6C34878D82A}">
                    <a16:rowId xmlns:a16="http://schemas.microsoft.com/office/drawing/2014/main" val="3404514268"/>
                  </a:ext>
                </a:extLst>
              </a:tr>
              <a:tr h="397507">
                <a:tc gridSpan="9">
                  <a:txBody>
                    <a:bodyPr/>
                    <a:lstStyle/>
                    <a:p>
                      <a:pPr algn="l"/>
                      <a:r>
                        <a:rPr lang="en-GB" sz="2400"/>
                        <a:t>What’s this number in decimal?</a:t>
                      </a:r>
                    </a:p>
                  </a:txBody>
                  <a:tcPr/>
                </a:tc>
                <a:tc hMerge="1">
                  <a:txBody>
                    <a:bodyPr/>
                    <a:lstStyle/>
                    <a:p>
                      <a:pPr algn="ctr"/>
                      <a:endParaRPr lang="en-GB" sz="2800"/>
                    </a:p>
                  </a:txBody>
                  <a:tcPr/>
                </a:tc>
                <a:tc hMerge="1">
                  <a:txBody>
                    <a:bodyPr/>
                    <a:lstStyle/>
                    <a:p>
                      <a:pPr algn="ctr"/>
                      <a:endParaRPr lang="en-GB" sz="2800"/>
                    </a:p>
                  </a:txBody>
                  <a:tcPr/>
                </a:tc>
                <a:tc hMerge="1">
                  <a:txBody>
                    <a:bodyPr/>
                    <a:lstStyle/>
                    <a:p>
                      <a:pPr algn="ctr"/>
                      <a:endParaRPr lang="en-GB" sz="2800"/>
                    </a:p>
                  </a:txBody>
                  <a:tcPr/>
                </a:tc>
                <a:tc hMerge="1">
                  <a:txBody>
                    <a:bodyPr/>
                    <a:lstStyle/>
                    <a:p>
                      <a:pPr algn="ctr"/>
                      <a:endParaRPr lang="en-GB" sz="2800"/>
                    </a:p>
                  </a:txBody>
                  <a:tcPr/>
                </a:tc>
                <a:tc hMerge="1">
                  <a:txBody>
                    <a:bodyPr/>
                    <a:lstStyle/>
                    <a:p>
                      <a:pPr algn="ctr"/>
                      <a:endParaRPr lang="en-GB" sz="2800"/>
                    </a:p>
                  </a:txBody>
                  <a:tcPr/>
                </a:tc>
                <a:tc hMerge="1">
                  <a:txBody>
                    <a:bodyPr/>
                    <a:lstStyle/>
                    <a:p>
                      <a:pPr algn="ctr"/>
                      <a:endParaRPr lang="en-GB" sz="2800"/>
                    </a:p>
                  </a:txBody>
                  <a:tcPr/>
                </a:tc>
                <a:tc hMerge="1">
                  <a:txBody>
                    <a:bodyPr/>
                    <a:lstStyle/>
                    <a:p>
                      <a:pPr algn="ctr"/>
                      <a:endParaRPr lang="en-GB" sz="2800"/>
                    </a:p>
                  </a:txBody>
                  <a:tcPr/>
                </a:tc>
                <a:tc hMerge="1">
                  <a:txBody>
                    <a:bodyPr/>
                    <a:lstStyle/>
                    <a:p>
                      <a:pPr algn="ctr"/>
                      <a:endParaRPr lang="en-GB" sz="2800"/>
                    </a:p>
                  </a:txBody>
                  <a:tcPr/>
                </a:tc>
                <a:tc>
                  <a:txBody>
                    <a:bodyPr/>
                    <a:lstStyle/>
                    <a:p>
                      <a:pPr algn="l"/>
                      <a:endParaRPr lang="en-GB" sz="2400"/>
                    </a:p>
                  </a:txBody>
                  <a:tcPr/>
                </a:tc>
                <a:extLst>
                  <a:ext uri="{0D108BD9-81ED-4DB2-BD59-A6C34878D82A}">
                    <a16:rowId xmlns:a16="http://schemas.microsoft.com/office/drawing/2014/main" val="379847540"/>
                  </a:ext>
                </a:extLst>
              </a:tr>
              <a:tr h="397507">
                <a:tc gridSpan="10">
                  <a:txBody>
                    <a:bodyPr/>
                    <a:lstStyle/>
                    <a:p>
                      <a:pPr algn="l"/>
                      <a:r>
                        <a:rPr lang="en-GB" sz="2400"/>
                        <a:t>2. BUT BUT BUT…. Our original number was 5, we know right shift bit means you divide in half. So half of 5 should be 2.5, but our answer is just 2. WTF. </a:t>
                      </a:r>
                    </a:p>
                    <a:p>
                      <a:pPr algn="l"/>
                      <a:endParaRPr lang="en-GB" sz="2400"/>
                    </a:p>
                    <a:p>
                      <a:pPr algn="l"/>
                      <a:r>
                        <a:rPr lang="en-GB" sz="2400"/>
                        <a:t>This is called UNDERFLOW. </a:t>
                      </a:r>
                    </a:p>
                    <a:p>
                      <a:pPr algn="l"/>
                      <a:r>
                        <a:rPr lang="en-GB" sz="2400"/>
                        <a:t>When a number is too small to be represented. </a:t>
                      </a:r>
                    </a:p>
                    <a:p>
                      <a:pPr algn="l"/>
                      <a:r>
                        <a:rPr lang="en-GB" sz="2400"/>
                        <a:t>There are two ways to solve this, Fixed pointed and Floating point. We do this in Year 13</a:t>
                      </a:r>
                    </a:p>
                  </a:txBody>
                  <a:tcPr/>
                </a:tc>
                <a:tc hMerge="1">
                  <a:txBody>
                    <a:bodyPr/>
                    <a:lstStyle/>
                    <a:p>
                      <a:pPr algn="ctr"/>
                      <a:endParaRPr lang="en-GB" sz="2800"/>
                    </a:p>
                  </a:txBody>
                  <a:tcPr/>
                </a:tc>
                <a:tc hMerge="1">
                  <a:txBody>
                    <a:bodyPr/>
                    <a:lstStyle/>
                    <a:p>
                      <a:pPr algn="ctr"/>
                      <a:endParaRPr lang="en-GB" sz="2800"/>
                    </a:p>
                  </a:txBody>
                  <a:tcPr/>
                </a:tc>
                <a:tc hMerge="1">
                  <a:txBody>
                    <a:bodyPr/>
                    <a:lstStyle/>
                    <a:p>
                      <a:pPr algn="ctr"/>
                      <a:endParaRPr lang="en-GB" sz="2800"/>
                    </a:p>
                  </a:txBody>
                  <a:tcPr/>
                </a:tc>
                <a:tc hMerge="1">
                  <a:txBody>
                    <a:bodyPr/>
                    <a:lstStyle/>
                    <a:p>
                      <a:pPr algn="ctr"/>
                      <a:endParaRPr lang="en-GB" sz="2800"/>
                    </a:p>
                  </a:txBody>
                  <a:tcPr/>
                </a:tc>
                <a:tc hMerge="1">
                  <a:txBody>
                    <a:bodyPr/>
                    <a:lstStyle/>
                    <a:p>
                      <a:pPr algn="ctr"/>
                      <a:endParaRPr lang="en-GB" sz="2800"/>
                    </a:p>
                  </a:txBody>
                  <a:tcPr/>
                </a:tc>
                <a:tc hMerge="1">
                  <a:txBody>
                    <a:bodyPr/>
                    <a:lstStyle/>
                    <a:p>
                      <a:pPr algn="ctr"/>
                      <a:endParaRPr lang="en-GB" sz="2800"/>
                    </a:p>
                  </a:txBody>
                  <a:tcPr/>
                </a:tc>
                <a:tc hMerge="1">
                  <a:txBody>
                    <a:bodyPr/>
                    <a:lstStyle/>
                    <a:p>
                      <a:pPr algn="ctr"/>
                      <a:endParaRPr lang="en-GB" sz="2800"/>
                    </a:p>
                  </a:txBody>
                  <a:tcPr/>
                </a:tc>
                <a:tc hMerge="1">
                  <a:txBody>
                    <a:bodyPr/>
                    <a:lstStyle/>
                    <a:p>
                      <a:pPr algn="ctr"/>
                      <a:endParaRPr lang="en-GB" sz="2800"/>
                    </a:p>
                  </a:txBody>
                  <a:tcPr/>
                </a:tc>
                <a:tc hMerge="1">
                  <a:txBody>
                    <a:bodyPr/>
                    <a:lstStyle/>
                    <a:p>
                      <a:pPr algn="l"/>
                      <a:endParaRPr lang="en-GB" sz="2400"/>
                    </a:p>
                  </a:txBody>
                  <a:tcPr/>
                </a:tc>
                <a:extLst>
                  <a:ext uri="{0D108BD9-81ED-4DB2-BD59-A6C34878D82A}">
                    <a16:rowId xmlns:a16="http://schemas.microsoft.com/office/drawing/2014/main" val="1489898191"/>
                  </a:ext>
                </a:extLst>
              </a:tr>
            </a:tbl>
          </a:graphicData>
        </a:graphic>
      </p:graphicFrame>
      <p:sp>
        <p:nvSpPr>
          <p:cNvPr id="5" name="Rectangle 4">
            <a:extLst>
              <a:ext uri="{FF2B5EF4-FFF2-40B4-BE49-F238E27FC236}">
                <a16:creationId xmlns:a16="http://schemas.microsoft.com/office/drawing/2014/main" id="{6AB0F22D-749E-B040-9DCE-1B7702B01E88}"/>
              </a:ext>
            </a:extLst>
          </p:cNvPr>
          <p:cNvSpPr/>
          <p:nvPr/>
        </p:nvSpPr>
        <p:spPr>
          <a:xfrm>
            <a:off x="0" y="2086762"/>
            <a:ext cx="12192000" cy="5330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56D001C7-BBF5-794C-A5F4-A4B128263E6D}"/>
              </a:ext>
            </a:extLst>
          </p:cNvPr>
          <p:cNvSpPr/>
          <p:nvPr/>
        </p:nvSpPr>
        <p:spPr>
          <a:xfrm>
            <a:off x="0" y="2658116"/>
            <a:ext cx="12192000" cy="3615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0E350B86-6BEC-B241-9B1B-87CD933408E1}"/>
              </a:ext>
            </a:extLst>
          </p:cNvPr>
          <p:cNvSpPr/>
          <p:nvPr/>
        </p:nvSpPr>
        <p:spPr>
          <a:xfrm>
            <a:off x="0" y="3090079"/>
            <a:ext cx="12192000" cy="3615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D64FEA77-C702-9C4D-AEFC-702C3DCB5CA3}"/>
              </a:ext>
            </a:extLst>
          </p:cNvPr>
          <p:cNvSpPr/>
          <p:nvPr/>
        </p:nvSpPr>
        <p:spPr>
          <a:xfrm>
            <a:off x="0" y="3522042"/>
            <a:ext cx="12192000" cy="3615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9F730C92-883B-E446-9625-3FE57C1A91CA}"/>
              </a:ext>
            </a:extLst>
          </p:cNvPr>
          <p:cNvSpPr/>
          <p:nvPr/>
        </p:nvSpPr>
        <p:spPr>
          <a:xfrm>
            <a:off x="0" y="4114606"/>
            <a:ext cx="12192000" cy="3615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9B7D5D4A-DBC4-CB43-B725-152D43FB2302}"/>
              </a:ext>
            </a:extLst>
          </p:cNvPr>
          <p:cNvSpPr/>
          <p:nvPr/>
        </p:nvSpPr>
        <p:spPr>
          <a:xfrm>
            <a:off x="0" y="4526404"/>
            <a:ext cx="12192000" cy="22701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507259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xit" presetSubtype="10" fill="hold" grpId="0" nodeType="clickEffect">
                                  <p:stCondLst>
                                    <p:cond delay="0"/>
                                  </p:stCondLst>
                                  <p:childTnLst>
                                    <p:animEffect transition="out" filter="blinds(horizontal)">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3" presetClass="exit" presetSubtype="10" fill="hold" grpId="0" nodeType="clickEffect">
                                  <p:stCondLst>
                                    <p:cond delay="0"/>
                                  </p:stCondLst>
                                  <p:childTnLst>
                                    <p:animEffect transition="out" filter="blinds(horizontal)">
                                      <p:cBhvr>
                                        <p:cTn id="11" dur="500"/>
                                        <p:tgtEl>
                                          <p:spTgt spid="6"/>
                                        </p:tgtEl>
                                      </p:cBhvr>
                                    </p:animEffect>
                                    <p:set>
                                      <p:cBhvr>
                                        <p:cTn id="12" dur="1" fill="hold">
                                          <p:stCondLst>
                                            <p:cond delay="499"/>
                                          </p:stCondLst>
                                        </p:cTn>
                                        <p:tgtEl>
                                          <p:spTgt spid="6"/>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3" presetClass="exit" presetSubtype="10" fill="hold" grpId="0" nodeType="clickEffect">
                                  <p:stCondLst>
                                    <p:cond delay="0"/>
                                  </p:stCondLst>
                                  <p:childTnLst>
                                    <p:animEffect transition="out" filter="blinds(horizontal)">
                                      <p:cBhvr>
                                        <p:cTn id="16" dur="500"/>
                                        <p:tgtEl>
                                          <p:spTgt spid="7"/>
                                        </p:tgtEl>
                                      </p:cBhvr>
                                    </p:animEffect>
                                    <p:set>
                                      <p:cBhvr>
                                        <p:cTn id="17" dur="1" fill="hold">
                                          <p:stCondLst>
                                            <p:cond delay="499"/>
                                          </p:stCondLst>
                                        </p:cTn>
                                        <p:tgtEl>
                                          <p:spTgt spid="7"/>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3" presetClass="exit" presetSubtype="10" fill="hold" grpId="0" nodeType="clickEffect">
                                  <p:stCondLst>
                                    <p:cond delay="0"/>
                                  </p:stCondLst>
                                  <p:childTnLst>
                                    <p:animEffect transition="out" filter="blinds(horizontal)">
                                      <p:cBhvr>
                                        <p:cTn id="21" dur="500"/>
                                        <p:tgtEl>
                                          <p:spTgt spid="8"/>
                                        </p:tgtEl>
                                      </p:cBhvr>
                                    </p:animEffect>
                                    <p:set>
                                      <p:cBhvr>
                                        <p:cTn id="22" dur="1" fill="hold">
                                          <p:stCondLst>
                                            <p:cond delay="499"/>
                                          </p:stCondLst>
                                        </p:cTn>
                                        <p:tgtEl>
                                          <p:spTgt spid="8"/>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3" presetClass="exit" presetSubtype="10" fill="hold" grpId="0" nodeType="clickEffect">
                                  <p:stCondLst>
                                    <p:cond delay="0"/>
                                  </p:stCondLst>
                                  <p:childTnLst>
                                    <p:animEffect transition="out" filter="blinds(horizontal)">
                                      <p:cBhvr>
                                        <p:cTn id="26" dur="500"/>
                                        <p:tgtEl>
                                          <p:spTgt spid="9"/>
                                        </p:tgtEl>
                                      </p:cBhvr>
                                    </p:animEffect>
                                    <p:set>
                                      <p:cBhvr>
                                        <p:cTn id="27" dur="1" fill="hold">
                                          <p:stCondLst>
                                            <p:cond delay="499"/>
                                          </p:stCondLst>
                                        </p:cTn>
                                        <p:tgtEl>
                                          <p:spTgt spid="9"/>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3" presetClass="exit" presetSubtype="10" fill="hold" grpId="0" nodeType="clickEffect">
                                  <p:stCondLst>
                                    <p:cond delay="0"/>
                                  </p:stCondLst>
                                  <p:childTnLst>
                                    <p:animEffect transition="out" filter="blinds(horizontal)">
                                      <p:cBhvr>
                                        <p:cTn id="31" dur="500"/>
                                        <p:tgtEl>
                                          <p:spTgt spid="10"/>
                                        </p:tgtEl>
                                      </p:cBhvr>
                                    </p:animEffect>
                                    <p:set>
                                      <p:cBhvr>
                                        <p:cTn id="32" dur="1" fill="hold">
                                          <p:stCondLst>
                                            <p:cond delay="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BB1EA8-4995-0B43-9823-86D0B1189B60}"/>
              </a:ext>
            </a:extLst>
          </p:cNvPr>
          <p:cNvSpPr>
            <a:spLocks noGrp="1"/>
          </p:cNvSpPr>
          <p:nvPr>
            <p:ph type="title"/>
          </p:nvPr>
        </p:nvSpPr>
        <p:spPr/>
        <p:txBody>
          <a:bodyPr>
            <a:normAutofit fontScale="90000"/>
          </a:bodyPr>
          <a:lstStyle/>
          <a:p>
            <a:r>
              <a:rPr lang="en-GB"/>
              <a:t>Summary </a:t>
            </a:r>
          </a:p>
        </p:txBody>
      </p:sp>
      <p:sp>
        <p:nvSpPr>
          <p:cNvPr id="3" name="Content Placeholder 2">
            <a:extLst>
              <a:ext uri="{FF2B5EF4-FFF2-40B4-BE49-F238E27FC236}">
                <a16:creationId xmlns:a16="http://schemas.microsoft.com/office/drawing/2014/main" id="{5F0CCA8D-BDF7-7C4A-8B37-C6E032533FC9}"/>
              </a:ext>
            </a:extLst>
          </p:cNvPr>
          <p:cNvSpPr>
            <a:spLocks noGrp="1"/>
          </p:cNvSpPr>
          <p:nvPr>
            <p:ph idx="1"/>
          </p:nvPr>
        </p:nvSpPr>
        <p:spPr/>
        <p:txBody>
          <a:bodyPr>
            <a:normAutofit fontScale="92500" lnSpcReduction="10000"/>
          </a:bodyPr>
          <a:lstStyle/>
          <a:p>
            <a:r>
              <a:rPr lang="en-GB"/>
              <a:t>Bit shift = moving a binary number</a:t>
            </a:r>
          </a:p>
          <a:p>
            <a:endParaRPr lang="en-GB"/>
          </a:p>
          <a:p>
            <a:r>
              <a:rPr lang="en-GB"/>
              <a:t>Left bit shift = Moving the number to the left.  </a:t>
            </a:r>
          </a:p>
          <a:p>
            <a:r>
              <a:rPr lang="en-GB"/>
              <a:t>Each Left bit shift multiplies your number by 2</a:t>
            </a:r>
          </a:p>
          <a:p>
            <a:endParaRPr lang="en-GB"/>
          </a:p>
          <a:p>
            <a:r>
              <a:rPr lang="en-GB"/>
              <a:t>Right shift bit = Moving the number to the right</a:t>
            </a:r>
          </a:p>
          <a:p>
            <a:r>
              <a:rPr lang="en-GB"/>
              <a:t>Each Right bit shift divides your number by 2</a:t>
            </a:r>
          </a:p>
          <a:p>
            <a:endParaRPr lang="en-GB"/>
          </a:p>
          <a:p>
            <a:r>
              <a:rPr lang="en-GB"/>
              <a:t>Overflow = When a digit has no space to fit on the left </a:t>
            </a:r>
          </a:p>
          <a:p>
            <a:r>
              <a:rPr lang="en-GB"/>
              <a:t>Underflow = When a digit has no space to fit on the right </a:t>
            </a:r>
          </a:p>
          <a:p>
            <a:endParaRPr lang="en-GB"/>
          </a:p>
          <a:p>
            <a:r>
              <a:rPr lang="en-GB"/>
              <a:t>Some new terms:</a:t>
            </a:r>
          </a:p>
          <a:p>
            <a:r>
              <a:rPr lang="en-GB"/>
              <a:t>Most significant bit </a:t>
            </a:r>
          </a:p>
          <a:p>
            <a:r>
              <a:rPr lang="en-GB"/>
              <a:t>Least significant bit </a:t>
            </a:r>
          </a:p>
        </p:txBody>
      </p:sp>
    </p:spTree>
    <p:extLst>
      <p:ext uri="{BB962C8B-B14F-4D97-AF65-F5344CB8AC3E}">
        <p14:creationId xmlns:p14="http://schemas.microsoft.com/office/powerpoint/2010/main" val="84131260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E8F2FF-D5B5-E64D-B16A-80A71944243D}"/>
              </a:ext>
            </a:extLst>
          </p:cNvPr>
          <p:cNvSpPr>
            <a:spLocks noGrp="1"/>
          </p:cNvSpPr>
          <p:nvPr>
            <p:ph type="title"/>
          </p:nvPr>
        </p:nvSpPr>
        <p:spPr/>
        <p:txBody>
          <a:bodyPr>
            <a:normAutofit fontScale="90000"/>
          </a:bodyPr>
          <a:lstStyle/>
          <a:p>
            <a:r>
              <a:rPr lang="en-GB"/>
              <a:t>Most significant bit &amp; Least significant bit</a:t>
            </a:r>
          </a:p>
        </p:txBody>
      </p:sp>
      <p:sp>
        <p:nvSpPr>
          <p:cNvPr id="3" name="Content Placeholder 2">
            <a:extLst>
              <a:ext uri="{FF2B5EF4-FFF2-40B4-BE49-F238E27FC236}">
                <a16:creationId xmlns:a16="http://schemas.microsoft.com/office/drawing/2014/main" id="{5F00BC7C-1EEB-A943-8A58-17B20818E576}"/>
              </a:ext>
            </a:extLst>
          </p:cNvPr>
          <p:cNvSpPr>
            <a:spLocks noGrp="1"/>
          </p:cNvSpPr>
          <p:nvPr>
            <p:ph idx="1"/>
          </p:nvPr>
        </p:nvSpPr>
        <p:spPr/>
        <p:txBody>
          <a:bodyPr/>
          <a:lstStyle/>
          <a:p>
            <a:r>
              <a:rPr lang="en-GB"/>
              <a:t>Most significant bit (MSB) means the first bit on the left</a:t>
            </a:r>
          </a:p>
          <a:p>
            <a:endParaRPr lang="en-GB"/>
          </a:p>
          <a:p>
            <a:r>
              <a:rPr lang="en-GB"/>
              <a:t>Least significant bit (LSB) means the last bit on the right</a:t>
            </a:r>
          </a:p>
          <a:p>
            <a:endParaRPr lang="en-GB"/>
          </a:p>
          <a:p>
            <a:r>
              <a:rPr lang="en-GB"/>
              <a:t>Green is MSB</a:t>
            </a:r>
          </a:p>
          <a:p>
            <a:r>
              <a:rPr lang="en-GB"/>
              <a:t>Orange is LSB</a:t>
            </a:r>
          </a:p>
        </p:txBody>
      </p:sp>
      <p:graphicFrame>
        <p:nvGraphicFramePr>
          <p:cNvPr id="4" name="Table 4">
            <a:extLst>
              <a:ext uri="{FF2B5EF4-FFF2-40B4-BE49-F238E27FC236}">
                <a16:creationId xmlns:a16="http://schemas.microsoft.com/office/drawing/2014/main" id="{AC061D2A-425B-8E43-B3CE-41B7722EE8E9}"/>
              </a:ext>
            </a:extLst>
          </p:cNvPr>
          <p:cNvGraphicFramePr>
            <a:graphicFrameLocks noGrp="1"/>
          </p:cNvGraphicFramePr>
          <p:nvPr>
            <p:extLst>
              <p:ext uri="{D42A27DB-BD31-4B8C-83A1-F6EECF244321}">
                <p14:modId xmlns:p14="http://schemas.microsoft.com/office/powerpoint/2010/main" val="3567695203"/>
              </p:ext>
            </p:extLst>
          </p:nvPr>
        </p:nvGraphicFramePr>
        <p:xfrm>
          <a:off x="5361364" y="2448435"/>
          <a:ext cx="5831844" cy="2590800"/>
        </p:xfrm>
        <a:graphic>
          <a:graphicData uri="http://schemas.openxmlformats.org/drawingml/2006/table">
            <a:tbl>
              <a:tblPr firstRow="1" bandRow="1">
                <a:tableStyleId>{5C22544A-7EE6-4342-B048-85BDC9FD1C3A}</a:tableStyleId>
              </a:tblPr>
              <a:tblGrid>
                <a:gridCol w="755328">
                  <a:extLst>
                    <a:ext uri="{9D8B030D-6E8A-4147-A177-3AD203B41FA5}">
                      <a16:colId xmlns:a16="http://schemas.microsoft.com/office/drawing/2014/main" val="348384342"/>
                    </a:ext>
                  </a:extLst>
                </a:gridCol>
                <a:gridCol w="819211">
                  <a:extLst>
                    <a:ext uri="{9D8B030D-6E8A-4147-A177-3AD203B41FA5}">
                      <a16:colId xmlns:a16="http://schemas.microsoft.com/office/drawing/2014/main" val="5573586"/>
                    </a:ext>
                  </a:extLst>
                </a:gridCol>
                <a:gridCol w="819211">
                  <a:extLst>
                    <a:ext uri="{9D8B030D-6E8A-4147-A177-3AD203B41FA5}">
                      <a16:colId xmlns:a16="http://schemas.microsoft.com/office/drawing/2014/main" val="2131882863"/>
                    </a:ext>
                  </a:extLst>
                </a:gridCol>
                <a:gridCol w="819211">
                  <a:extLst>
                    <a:ext uri="{9D8B030D-6E8A-4147-A177-3AD203B41FA5}">
                      <a16:colId xmlns:a16="http://schemas.microsoft.com/office/drawing/2014/main" val="2557817976"/>
                    </a:ext>
                  </a:extLst>
                </a:gridCol>
                <a:gridCol w="704912">
                  <a:extLst>
                    <a:ext uri="{9D8B030D-6E8A-4147-A177-3AD203B41FA5}">
                      <a16:colId xmlns:a16="http://schemas.microsoft.com/office/drawing/2014/main" val="4226827689"/>
                    </a:ext>
                  </a:extLst>
                </a:gridCol>
                <a:gridCol w="704912">
                  <a:extLst>
                    <a:ext uri="{9D8B030D-6E8A-4147-A177-3AD203B41FA5}">
                      <a16:colId xmlns:a16="http://schemas.microsoft.com/office/drawing/2014/main" val="265616655"/>
                    </a:ext>
                  </a:extLst>
                </a:gridCol>
                <a:gridCol w="704912">
                  <a:extLst>
                    <a:ext uri="{9D8B030D-6E8A-4147-A177-3AD203B41FA5}">
                      <a16:colId xmlns:a16="http://schemas.microsoft.com/office/drawing/2014/main" val="2289624640"/>
                    </a:ext>
                  </a:extLst>
                </a:gridCol>
                <a:gridCol w="504147">
                  <a:extLst>
                    <a:ext uri="{9D8B030D-6E8A-4147-A177-3AD203B41FA5}">
                      <a16:colId xmlns:a16="http://schemas.microsoft.com/office/drawing/2014/main" val="3991525813"/>
                    </a:ext>
                  </a:extLst>
                </a:gridCol>
              </a:tblGrid>
              <a:tr h="39750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2800"/>
                        <a:t>2</a:t>
                      </a:r>
                      <a:r>
                        <a:rPr lang="en-GB" sz="2800" baseline="30000"/>
                        <a:t>7</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2800"/>
                        <a:t>2</a:t>
                      </a:r>
                      <a:r>
                        <a:rPr lang="en-GB" sz="2800" baseline="30000"/>
                        <a:t>6</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2800"/>
                        <a:t>2</a:t>
                      </a:r>
                      <a:r>
                        <a:rPr lang="en-GB" sz="2800" baseline="30000"/>
                        <a:t>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2800"/>
                        <a:t>2</a:t>
                      </a:r>
                      <a:r>
                        <a:rPr lang="en-GB" sz="2800" baseline="30000"/>
                        <a:t>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2800"/>
                        <a:t>2</a:t>
                      </a:r>
                      <a:r>
                        <a:rPr lang="en-GB" sz="2800" baseline="30000"/>
                        <a:t>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2800"/>
                        <a:t>2</a:t>
                      </a:r>
                      <a:r>
                        <a:rPr lang="en-GB" sz="2800" baseline="30000"/>
                        <a:t>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2800"/>
                        <a:t>2</a:t>
                      </a:r>
                      <a:r>
                        <a:rPr lang="en-GB" sz="2800" baseline="30000"/>
                        <a:t>1</a:t>
                      </a:r>
                    </a:p>
                  </a:txBody>
                  <a:tcPr/>
                </a:tc>
                <a:tc>
                  <a:txBody>
                    <a:bodyPr/>
                    <a:lstStyle/>
                    <a:p>
                      <a:pPr algn="ctr"/>
                      <a:r>
                        <a:rPr lang="en-GB" sz="2800"/>
                        <a:t>2</a:t>
                      </a:r>
                      <a:r>
                        <a:rPr lang="en-GB" sz="2800" baseline="30000"/>
                        <a:t>0</a:t>
                      </a:r>
                    </a:p>
                  </a:txBody>
                  <a:tcPr/>
                </a:tc>
                <a:extLst>
                  <a:ext uri="{0D108BD9-81ED-4DB2-BD59-A6C34878D82A}">
                    <a16:rowId xmlns:a16="http://schemas.microsoft.com/office/drawing/2014/main" val="2325804274"/>
                  </a:ext>
                </a:extLst>
              </a:tr>
              <a:tr h="397507">
                <a:tc>
                  <a:txBody>
                    <a:bodyPr/>
                    <a:lstStyle/>
                    <a:p>
                      <a:pPr algn="ctr"/>
                      <a:r>
                        <a:rPr lang="en-GB" sz="2800">
                          <a:solidFill>
                            <a:schemeClr val="bg1"/>
                          </a:solidFill>
                        </a:rPr>
                        <a:t>128</a:t>
                      </a:r>
                    </a:p>
                  </a:txBody>
                  <a:tcPr>
                    <a:solidFill>
                      <a:srgbClr val="0070C0"/>
                    </a:solidFill>
                  </a:tcPr>
                </a:tc>
                <a:tc>
                  <a:txBody>
                    <a:bodyPr/>
                    <a:lstStyle/>
                    <a:p>
                      <a:pPr algn="ctr"/>
                      <a:r>
                        <a:rPr lang="en-GB" sz="2800">
                          <a:solidFill>
                            <a:schemeClr val="bg1"/>
                          </a:solidFill>
                        </a:rPr>
                        <a:t>64</a:t>
                      </a:r>
                    </a:p>
                  </a:txBody>
                  <a:tcPr>
                    <a:solidFill>
                      <a:srgbClr val="0070C0"/>
                    </a:solidFill>
                  </a:tcPr>
                </a:tc>
                <a:tc>
                  <a:txBody>
                    <a:bodyPr/>
                    <a:lstStyle/>
                    <a:p>
                      <a:pPr algn="ctr"/>
                      <a:r>
                        <a:rPr lang="en-GB" sz="2800">
                          <a:solidFill>
                            <a:schemeClr val="bg1"/>
                          </a:solidFill>
                        </a:rPr>
                        <a:t>32</a:t>
                      </a:r>
                    </a:p>
                  </a:txBody>
                  <a:tcPr>
                    <a:solidFill>
                      <a:srgbClr val="0070C0"/>
                    </a:solidFill>
                  </a:tcPr>
                </a:tc>
                <a:tc>
                  <a:txBody>
                    <a:bodyPr/>
                    <a:lstStyle/>
                    <a:p>
                      <a:pPr algn="ctr"/>
                      <a:r>
                        <a:rPr lang="en-GB" sz="2800">
                          <a:solidFill>
                            <a:schemeClr val="bg1"/>
                          </a:solidFill>
                        </a:rPr>
                        <a:t>16</a:t>
                      </a:r>
                    </a:p>
                  </a:txBody>
                  <a:tcPr>
                    <a:solidFill>
                      <a:srgbClr val="0070C0"/>
                    </a:solidFill>
                  </a:tcPr>
                </a:tc>
                <a:tc>
                  <a:txBody>
                    <a:bodyPr/>
                    <a:lstStyle/>
                    <a:p>
                      <a:pPr algn="ctr"/>
                      <a:r>
                        <a:rPr lang="en-GB" sz="2800">
                          <a:solidFill>
                            <a:schemeClr val="bg1"/>
                          </a:solidFill>
                        </a:rPr>
                        <a:t>8</a:t>
                      </a:r>
                    </a:p>
                  </a:txBody>
                  <a:tcPr>
                    <a:solidFill>
                      <a:srgbClr val="0070C0"/>
                    </a:solidFill>
                  </a:tcPr>
                </a:tc>
                <a:tc>
                  <a:txBody>
                    <a:bodyPr/>
                    <a:lstStyle/>
                    <a:p>
                      <a:pPr algn="ctr"/>
                      <a:r>
                        <a:rPr lang="en-GB" sz="2800">
                          <a:solidFill>
                            <a:schemeClr val="bg1"/>
                          </a:solidFill>
                        </a:rPr>
                        <a:t>4</a:t>
                      </a:r>
                    </a:p>
                  </a:txBody>
                  <a:tcPr>
                    <a:solidFill>
                      <a:srgbClr val="0070C0"/>
                    </a:solidFill>
                  </a:tcPr>
                </a:tc>
                <a:tc>
                  <a:txBody>
                    <a:bodyPr/>
                    <a:lstStyle/>
                    <a:p>
                      <a:pPr algn="ctr"/>
                      <a:r>
                        <a:rPr lang="en-GB" sz="2800">
                          <a:solidFill>
                            <a:schemeClr val="bg1"/>
                          </a:solidFill>
                        </a:rPr>
                        <a:t>2</a:t>
                      </a:r>
                    </a:p>
                  </a:txBody>
                  <a:tcPr>
                    <a:solidFill>
                      <a:srgbClr val="0070C0"/>
                    </a:solidFill>
                  </a:tcPr>
                </a:tc>
                <a:tc>
                  <a:txBody>
                    <a:bodyPr/>
                    <a:lstStyle/>
                    <a:p>
                      <a:pPr algn="ctr"/>
                      <a:r>
                        <a:rPr lang="en-GB" sz="2800">
                          <a:solidFill>
                            <a:schemeClr val="bg1"/>
                          </a:solidFill>
                        </a:rPr>
                        <a:t>1</a:t>
                      </a:r>
                    </a:p>
                  </a:txBody>
                  <a:tcPr>
                    <a:solidFill>
                      <a:srgbClr val="0070C0"/>
                    </a:solidFill>
                  </a:tcPr>
                </a:tc>
                <a:extLst>
                  <a:ext uri="{0D108BD9-81ED-4DB2-BD59-A6C34878D82A}">
                    <a16:rowId xmlns:a16="http://schemas.microsoft.com/office/drawing/2014/main" val="108041840"/>
                  </a:ext>
                </a:extLst>
              </a:tr>
              <a:tr h="397507">
                <a:tc>
                  <a:txBody>
                    <a:bodyPr/>
                    <a:lstStyle/>
                    <a:p>
                      <a:pPr algn="ctr"/>
                      <a:r>
                        <a:rPr lang="en-GB" sz="2800">
                          <a:solidFill>
                            <a:srgbClr val="FF0000"/>
                          </a:solidFill>
                        </a:rPr>
                        <a:t>1</a:t>
                      </a:r>
                    </a:p>
                  </a:txBody>
                  <a:tcPr>
                    <a:solidFill>
                      <a:srgbClr val="92D050"/>
                    </a:solidFill>
                  </a:tcPr>
                </a:tc>
                <a:tc>
                  <a:txBody>
                    <a:bodyPr/>
                    <a:lstStyle/>
                    <a:p>
                      <a:pPr algn="ctr"/>
                      <a:r>
                        <a:rPr lang="en-GB" sz="2800">
                          <a:solidFill>
                            <a:srgbClr val="FF0000"/>
                          </a:solidFill>
                        </a:rPr>
                        <a:t>0</a:t>
                      </a:r>
                    </a:p>
                  </a:txBody>
                  <a:tcPr/>
                </a:tc>
                <a:tc>
                  <a:txBody>
                    <a:bodyPr/>
                    <a:lstStyle/>
                    <a:p>
                      <a:pPr algn="ctr"/>
                      <a:r>
                        <a:rPr lang="en-GB" sz="2800">
                          <a:solidFill>
                            <a:srgbClr val="FF0000"/>
                          </a:solidFill>
                        </a:rPr>
                        <a:t>0</a:t>
                      </a:r>
                    </a:p>
                  </a:txBody>
                  <a:tcPr/>
                </a:tc>
                <a:tc>
                  <a:txBody>
                    <a:bodyPr/>
                    <a:lstStyle/>
                    <a:p>
                      <a:pPr algn="ctr"/>
                      <a:r>
                        <a:rPr lang="en-GB" sz="2800">
                          <a:solidFill>
                            <a:srgbClr val="FF0000"/>
                          </a:solidFill>
                        </a:rPr>
                        <a:t>0</a:t>
                      </a:r>
                    </a:p>
                  </a:txBody>
                  <a:tcPr/>
                </a:tc>
                <a:tc>
                  <a:txBody>
                    <a:bodyPr/>
                    <a:lstStyle/>
                    <a:p>
                      <a:pPr algn="ctr"/>
                      <a:r>
                        <a:rPr lang="en-GB" sz="2800">
                          <a:solidFill>
                            <a:srgbClr val="FF0000"/>
                          </a:solidFill>
                        </a:rPr>
                        <a:t>1</a:t>
                      </a:r>
                    </a:p>
                  </a:txBody>
                  <a:tcPr/>
                </a:tc>
                <a:tc>
                  <a:txBody>
                    <a:bodyPr/>
                    <a:lstStyle/>
                    <a:p>
                      <a:pPr algn="ctr"/>
                      <a:r>
                        <a:rPr lang="en-GB" sz="2800">
                          <a:solidFill>
                            <a:srgbClr val="FF0000"/>
                          </a:solidFill>
                        </a:rPr>
                        <a:t>1</a:t>
                      </a:r>
                    </a:p>
                  </a:txBody>
                  <a:tcPr/>
                </a:tc>
                <a:tc>
                  <a:txBody>
                    <a:bodyPr/>
                    <a:lstStyle/>
                    <a:p>
                      <a:pPr algn="ctr"/>
                      <a:r>
                        <a:rPr lang="en-GB" sz="2800">
                          <a:solidFill>
                            <a:srgbClr val="FF0000"/>
                          </a:solidFill>
                        </a:rPr>
                        <a:t>0</a:t>
                      </a:r>
                    </a:p>
                  </a:txBody>
                  <a:tcPr/>
                </a:tc>
                <a:tc>
                  <a:txBody>
                    <a:bodyPr/>
                    <a:lstStyle/>
                    <a:p>
                      <a:pPr algn="ctr"/>
                      <a:r>
                        <a:rPr lang="en-GB" sz="2800">
                          <a:solidFill>
                            <a:srgbClr val="FF0000"/>
                          </a:solidFill>
                        </a:rPr>
                        <a:t>1</a:t>
                      </a:r>
                    </a:p>
                  </a:txBody>
                  <a:tcPr>
                    <a:solidFill>
                      <a:schemeClr val="accent2">
                        <a:lumMod val="60000"/>
                        <a:lumOff val="40000"/>
                      </a:schemeClr>
                    </a:solidFill>
                  </a:tcPr>
                </a:tc>
                <a:extLst>
                  <a:ext uri="{0D108BD9-81ED-4DB2-BD59-A6C34878D82A}">
                    <a16:rowId xmlns:a16="http://schemas.microsoft.com/office/drawing/2014/main" val="4230129155"/>
                  </a:ext>
                </a:extLst>
              </a:tr>
              <a:tr h="397507">
                <a:tc>
                  <a:txBody>
                    <a:bodyPr/>
                    <a:lstStyle/>
                    <a:p>
                      <a:pPr algn="ctr"/>
                      <a:r>
                        <a:rPr lang="en-GB" sz="2800">
                          <a:solidFill>
                            <a:srgbClr val="FF0000"/>
                          </a:solidFill>
                        </a:rPr>
                        <a:t>0</a:t>
                      </a:r>
                    </a:p>
                  </a:txBody>
                  <a:tcPr>
                    <a:solidFill>
                      <a:srgbClr val="92D050"/>
                    </a:solidFill>
                  </a:tcPr>
                </a:tc>
                <a:tc>
                  <a:txBody>
                    <a:bodyPr/>
                    <a:lstStyle/>
                    <a:p>
                      <a:pPr algn="ctr"/>
                      <a:r>
                        <a:rPr lang="en-GB" sz="2800">
                          <a:solidFill>
                            <a:srgbClr val="FF0000"/>
                          </a:solidFill>
                        </a:rPr>
                        <a:t>1</a:t>
                      </a:r>
                    </a:p>
                  </a:txBody>
                  <a:tcPr>
                    <a:solidFill>
                      <a:srgbClr val="CFD5EA"/>
                    </a:solidFill>
                  </a:tcPr>
                </a:tc>
                <a:tc>
                  <a:txBody>
                    <a:bodyPr/>
                    <a:lstStyle/>
                    <a:p>
                      <a:pPr algn="ctr"/>
                      <a:r>
                        <a:rPr lang="en-GB" sz="2800">
                          <a:solidFill>
                            <a:srgbClr val="FF0000"/>
                          </a:solidFill>
                        </a:rPr>
                        <a:t>1</a:t>
                      </a:r>
                    </a:p>
                  </a:txBody>
                  <a:tcPr/>
                </a:tc>
                <a:tc>
                  <a:txBody>
                    <a:bodyPr/>
                    <a:lstStyle/>
                    <a:p>
                      <a:pPr algn="ctr"/>
                      <a:r>
                        <a:rPr lang="en-GB" sz="2800">
                          <a:solidFill>
                            <a:srgbClr val="FF0000"/>
                          </a:solidFill>
                        </a:rPr>
                        <a:t>1</a:t>
                      </a:r>
                    </a:p>
                  </a:txBody>
                  <a:tcPr/>
                </a:tc>
                <a:tc>
                  <a:txBody>
                    <a:bodyPr/>
                    <a:lstStyle/>
                    <a:p>
                      <a:pPr algn="ctr"/>
                      <a:r>
                        <a:rPr lang="en-GB" sz="2800">
                          <a:solidFill>
                            <a:srgbClr val="FF0000"/>
                          </a:solidFill>
                        </a:rPr>
                        <a:t>1</a:t>
                      </a:r>
                    </a:p>
                  </a:txBody>
                  <a:tcPr/>
                </a:tc>
                <a:tc>
                  <a:txBody>
                    <a:bodyPr/>
                    <a:lstStyle/>
                    <a:p>
                      <a:pPr algn="ctr"/>
                      <a:r>
                        <a:rPr lang="en-GB" sz="2800">
                          <a:solidFill>
                            <a:srgbClr val="FF0000"/>
                          </a:solidFill>
                        </a:rPr>
                        <a:t>1</a:t>
                      </a:r>
                    </a:p>
                  </a:txBody>
                  <a:tcPr/>
                </a:tc>
                <a:tc>
                  <a:txBody>
                    <a:bodyPr/>
                    <a:lstStyle/>
                    <a:p>
                      <a:pPr algn="ctr"/>
                      <a:r>
                        <a:rPr lang="en-GB" sz="2800">
                          <a:solidFill>
                            <a:srgbClr val="FF0000"/>
                          </a:solidFill>
                        </a:rPr>
                        <a:t>1</a:t>
                      </a:r>
                    </a:p>
                  </a:txBody>
                  <a:tcPr/>
                </a:tc>
                <a:tc>
                  <a:txBody>
                    <a:bodyPr/>
                    <a:lstStyle/>
                    <a:p>
                      <a:pPr algn="ctr"/>
                      <a:r>
                        <a:rPr lang="en-GB" sz="2800">
                          <a:solidFill>
                            <a:srgbClr val="FF0000"/>
                          </a:solidFill>
                        </a:rPr>
                        <a:t>1</a:t>
                      </a:r>
                    </a:p>
                  </a:txBody>
                  <a:tcPr>
                    <a:solidFill>
                      <a:schemeClr val="accent2">
                        <a:lumMod val="60000"/>
                        <a:lumOff val="40000"/>
                      </a:schemeClr>
                    </a:solidFill>
                  </a:tcPr>
                </a:tc>
                <a:extLst>
                  <a:ext uri="{0D108BD9-81ED-4DB2-BD59-A6C34878D82A}">
                    <a16:rowId xmlns:a16="http://schemas.microsoft.com/office/drawing/2014/main" val="2330368298"/>
                  </a:ext>
                </a:extLst>
              </a:tr>
              <a:tr h="397507">
                <a:tc>
                  <a:txBody>
                    <a:bodyPr/>
                    <a:lstStyle/>
                    <a:p>
                      <a:pPr algn="ctr"/>
                      <a:r>
                        <a:rPr lang="en-GB" sz="2800">
                          <a:solidFill>
                            <a:srgbClr val="FF0000"/>
                          </a:solidFill>
                        </a:rPr>
                        <a:t>0</a:t>
                      </a:r>
                    </a:p>
                  </a:txBody>
                  <a:tcPr>
                    <a:solidFill>
                      <a:srgbClr val="92D050"/>
                    </a:solidFill>
                  </a:tcPr>
                </a:tc>
                <a:tc>
                  <a:txBody>
                    <a:bodyPr/>
                    <a:lstStyle/>
                    <a:p>
                      <a:pPr algn="ctr"/>
                      <a:r>
                        <a:rPr lang="en-GB" sz="2800">
                          <a:solidFill>
                            <a:srgbClr val="FF0000"/>
                          </a:solidFill>
                        </a:rPr>
                        <a:t>0</a:t>
                      </a:r>
                    </a:p>
                  </a:txBody>
                  <a:tcPr/>
                </a:tc>
                <a:tc>
                  <a:txBody>
                    <a:bodyPr/>
                    <a:lstStyle/>
                    <a:p>
                      <a:pPr algn="ctr"/>
                      <a:r>
                        <a:rPr lang="en-GB" sz="2800">
                          <a:solidFill>
                            <a:srgbClr val="FF0000"/>
                          </a:solidFill>
                        </a:rPr>
                        <a:t>0</a:t>
                      </a:r>
                    </a:p>
                  </a:txBody>
                  <a:tcPr/>
                </a:tc>
                <a:tc>
                  <a:txBody>
                    <a:bodyPr/>
                    <a:lstStyle/>
                    <a:p>
                      <a:pPr algn="ctr"/>
                      <a:r>
                        <a:rPr lang="en-GB" sz="2800">
                          <a:solidFill>
                            <a:srgbClr val="FF0000"/>
                          </a:solidFill>
                        </a:rPr>
                        <a:t>1</a:t>
                      </a:r>
                    </a:p>
                  </a:txBody>
                  <a:tcPr>
                    <a:solidFill>
                      <a:srgbClr val="E9EBF5"/>
                    </a:solidFill>
                  </a:tcPr>
                </a:tc>
                <a:tc>
                  <a:txBody>
                    <a:bodyPr/>
                    <a:lstStyle/>
                    <a:p>
                      <a:pPr algn="ctr"/>
                      <a:r>
                        <a:rPr lang="en-GB" sz="2800">
                          <a:solidFill>
                            <a:srgbClr val="FF0000"/>
                          </a:solidFill>
                        </a:rPr>
                        <a:t>1</a:t>
                      </a:r>
                    </a:p>
                  </a:txBody>
                  <a:tcPr/>
                </a:tc>
                <a:tc>
                  <a:txBody>
                    <a:bodyPr/>
                    <a:lstStyle/>
                    <a:p>
                      <a:pPr algn="ctr"/>
                      <a:r>
                        <a:rPr lang="en-GB" sz="2800">
                          <a:solidFill>
                            <a:srgbClr val="FF0000"/>
                          </a:solidFill>
                        </a:rPr>
                        <a:t>0</a:t>
                      </a:r>
                    </a:p>
                  </a:txBody>
                  <a:tcPr/>
                </a:tc>
                <a:tc>
                  <a:txBody>
                    <a:bodyPr/>
                    <a:lstStyle/>
                    <a:p>
                      <a:pPr algn="ctr"/>
                      <a:r>
                        <a:rPr lang="en-GB" sz="2800">
                          <a:solidFill>
                            <a:srgbClr val="FF0000"/>
                          </a:solidFill>
                        </a:rPr>
                        <a:t>1</a:t>
                      </a:r>
                    </a:p>
                  </a:txBody>
                  <a:tcPr/>
                </a:tc>
                <a:tc>
                  <a:txBody>
                    <a:bodyPr/>
                    <a:lstStyle/>
                    <a:p>
                      <a:pPr algn="ctr"/>
                      <a:r>
                        <a:rPr lang="en-GB" sz="2800">
                          <a:solidFill>
                            <a:srgbClr val="FF0000"/>
                          </a:solidFill>
                        </a:rPr>
                        <a:t>0</a:t>
                      </a:r>
                    </a:p>
                  </a:txBody>
                  <a:tcPr>
                    <a:solidFill>
                      <a:schemeClr val="accent2">
                        <a:lumMod val="60000"/>
                        <a:lumOff val="40000"/>
                      </a:schemeClr>
                    </a:solidFill>
                  </a:tcPr>
                </a:tc>
                <a:extLst>
                  <a:ext uri="{0D108BD9-81ED-4DB2-BD59-A6C34878D82A}">
                    <a16:rowId xmlns:a16="http://schemas.microsoft.com/office/drawing/2014/main" val="4066361946"/>
                  </a:ext>
                </a:extLst>
              </a:tr>
            </a:tbl>
          </a:graphicData>
        </a:graphic>
      </p:graphicFrame>
    </p:spTree>
    <p:extLst>
      <p:ext uri="{BB962C8B-B14F-4D97-AF65-F5344CB8AC3E}">
        <p14:creationId xmlns:p14="http://schemas.microsoft.com/office/powerpoint/2010/main" val="262431422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7B16E-3FA0-2C1C-6838-D1A78849FB67}"/>
              </a:ext>
            </a:extLst>
          </p:cNvPr>
          <p:cNvSpPr>
            <a:spLocks noGrp="1"/>
          </p:cNvSpPr>
          <p:nvPr>
            <p:ph type="title"/>
          </p:nvPr>
        </p:nvSpPr>
        <p:spPr/>
        <p:txBody>
          <a:bodyPr>
            <a:normAutofit fontScale="90000"/>
          </a:bodyPr>
          <a:lstStyle/>
          <a:p>
            <a:r>
              <a:rPr lang="en-CN" dirty="0"/>
              <a:t>PROBLEM</a:t>
            </a:r>
          </a:p>
        </p:txBody>
      </p:sp>
      <p:sp>
        <p:nvSpPr>
          <p:cNvPr id="3" name="Content Placeholder 2">
            <a:extLst>
              <a:ext uri="{FF2B5EF4-FFF2-40B4-BE49-F238E27FC236}">
                <a16:creationId xmlns:a16="http://schemas.microsoft.com/office/drawing/2014/main" id="{DE48CCA2-D67B-23D0-3E21-8D4B1CC0BDF3}"/>
              </a:ext>
            </a:extLst>
          </p:cNvPr>
          <p:cNvSpPr>
            <a:spLocks noGrp="1"/>
          </p:cNvSpPr>
          <p:nvPr>
            <p:ph idx="1"/>
          </p:nvPr>
        </p:nvSpPr>
        <p:spPr/>
        <p:txBody>
          <a:bodyPr/>
          <a:lstStyle/>
          <a:p>
            <a:r>
              <a:rPr lang="en-CN" dirty="0"/>
              <a:t>In your syallabus there is NOTHING on Copyright, Freeware, Free Software……</a:t>
            </a:r>
          </a:p>
          <a:p>
            <a:endParaRPr lang="en-CN" dirty="0"/>
          </a:p>
          <a:p>
            <a:r>
              <a:rPr lang="en-CN" dirty="0"/>
              <a:t>But…. </a:t>
            </a:r>
            <a:r>
              <a:rPr lang="en-US" dirty="0"/>
              <a:t>W</a:t>
            </a:r>
            <a:r>
              <a:rPr lang="en-CN" dirty="0"/>
              <a:t>hen you look at Past Paper questions those topics are there. </a:t>
            </a:r>
          </a:p>
          <a:p>
            <a:endParaRPr lang="en-CN" dirty="0"/>
          </a:p>
          <a:p>
            <a:r>
              <a:rPr lang="en-CN" dirty="0"/>
              <a:t>So, we will very quickly cover these topics bec</a:t>
            </a:r>
            <a:r>
              <a:rPr lang="en-US" dirty="0"/>
              <a:t>au</a:t>
            </a:r>
            <a:r>
              <a:rPr lang="en-CN" dirty="0"/>
              <a:t>se I don’t want you in an exam thinking WTF is copyright</a:t>
            </a:r>
          </a:p>
          <a:p>
            <a:endParaRPr lang="en-CN" dirty="0"/>
          </a:p>
          <a:p>
            <a:r>
              <a:rPr lang="en-CN" dirty="0"/>
              <a:t> </a:t>
            </a:r>
          </a:p>
        </p:txBody>
      </p:sp>
    </p:spTree>
    <p:extLst>
      <p:ext uri="{BB962C8B-B14F-4D97-AF65-F5344CB8AC3E}">
        <p14:creationId xmlns:p14="http://schemas.microsoft.com/office/powerpoint/2010/main" val="372259490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7F5BF6-CB24-FB45-90A0-19AE814E2A92}"/>
              </a:ext>
            </a:extLst>
          </p:cNvPr>
          <p:cNvSpPr>
            <a:spLocks noGrp="1"/>
          </p:cNvSpPr>
          <p:nvPr>
            <p:ph type="title"/>
          </p:nvPr>
        </p:nvSpPr>
        <p:spPr/>
        <p:txBody>
          <a:bodyPr>
            <a:normAutofit fontScale="90000"/>
          </a:bodyPr>
          <a:lstStyle/>
          <a:p>
            <a:r>
              <a:rPr lang="en-US" dirty="0"/>
              <a:t>Today</a:t>
            </a:r>
          </a:p>
        </p:txBody>
      </p:sp>
      <p:sp>
        <p:nvSpPr>
          <p:cNvPr id="3" name="Content Placeholder 2">
            <a:extLst>
              <a:ext uri="{FF2B5EF4-FFF2-40B4-BE49-F238E27FC236}">
                <a16:creationId xmlns:a16="http://schemas.microsoft.com/office/drawing/2014/main" id="{43281E7A-8FE5-A54D-B3BA-48612ACD74F6}"/>
              </a:ext>
            </a:extLst>
          </p:cNvPr>
          <p:cNvSpPr>
            <a:spLocks noGrp="1"/>
          </p:cNvSpPr>
          <p:nvPr>
            <p:ph idx="1"/>
          </p:nvPr>
        </p:nvSpPr>
        <p:spPr>
          <a:solidFill>
            <a:schemeClr val="accent2"/>
          </a:solidFill>
        </p:spPr>
        <p:txBody>
          <a:bodyPr/>
          <a:lstStyle/>
          <a:p>
            <a:r>
              <a:rPr lang="en-GB" dirty="0"/>
              <a:t>3. Show understanding of the need for copyright legislation </a:t>
            </a:r>
          </a:p>
          <a:p>
            <a:r>
              <a:rPr lang="en-GB" dirty="0"/>
              <a:t>4. Show understanding of the different types of software licencing and justify the use of a licence for a given situation </a:t>
            </a:r>
            <a:br>
              <a:rPr lang="en-GB" dirty="0"/>
            </a:br>
            <a:r>
              <a:rPr lang="en-GB" dirty="0"/>
              <a:t>7. Licences to include free Software Foundation, the Open Source Initiative, shareware and commercial software </a:t>
            </a:r>
          </a:p>
          <a:p>
            <a:endParaRPr lang="en-GB" dirty="0"/>
          </a:p>
          <a:p>
            <a:r>
              <a:rPr lang="en-GB" dirty="0"/>
              <a:t>Understand: What is copyright?</a:t>
            </a:r>
          </a:p>
          <a:p>
            <a:endParaRPr lang="en-GB" dirty="0"/>
          </a:p>
          <a:p>
            <a:r>
              <a:rPr lang="en-GB" dirty="0"/>
              <a:t>Able: Explain why we have different licences </a:t>
            </a:r>
          </a:p>
          <a:p>
            <a:endParaRPr lang="en-GB" dirty="0"/>
          </a:p>
          <a:p>
            <a:r>
              <a:rPr lang="en-GB" dirty="0"/>
              <a:t>Answer: What’s the difference between freeware and shareware?</a:t>
            </a:r>
          </a:p>
          <a:p>
            <a:endParaRPr lang="en-US" dirty="0"/>
          </a:p>
        </p:txBody>
      </p:sp>
    </p:spTree>
    <p:extLst>
      <p:ext uri="{BB962C8B-B14F-4D97-AF65-F5344CB8AC3E}">
        <p14:creationId xmlns:p14="http://schemas.microsoft.com/office/powerpoint/2010/main" val="22606443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Convert denary 69 into binary</a:t>
            </a:r>
          </a:p>
        </p:txBody>
      </p:sp>
      <p:pic>
        <p:nvPicPr>
          <p:cNvPr id="4" name="Content Placeholder 3" descr="Screen Shot 2016-08-25 at 09.53.21.png"/>
          <p:cNvPicPr>
            <a:picLocks noGrp="1" noChangeAspect="1"/>
          </p:cNvPicPr>
          <p:nvPr>
            <p:ph idx="1"/>
          </p:nvPr>
        </p:nvPicPr>
        <p:blipFill rotWithShape="1">
          <a:blip r:embed="rId2">
            <a:extLst>
              <a:ext uri="{28A0092B-C50C-407E-A947-70E740481C1C}">
                <a14:useLocalDpi xmlns:a14="http://schemas.microsoft.com/office/drawing/2010/main" val="0"/>
              </a:ext>
            </a:extLst>
          </a:blip>
          <a:srcRect t="-892" b="45"/>
          <a:stretch/>
        </p:blipFill>
        <p:spPr>
          <a:xfrm>
            <a:off x="1524000" y="1019404"/>
            <a:ext cx="9144000" cy="1236654"/>
          </a:xfrm>
        </p:spPr>
      </p:pic>
      <p:sp>
        <p:nvSpPr>
          <p:cNvPr id="6" name="TextBox 5"/>
          <p:cNvSpPr txBox="1"/>
          <p:nvPr/>
        </p:nvSpPr>
        <p:spPr>
          <a:xfrm>
            <a:off x="1524000" y="4395136"/>
            <a:ext cx="9144000" cy="1569660"/>
          </a:xfrm>
          <a:prstGeom prst="rect">
            <a:avLst/>
          </a:prstGeom>
          <a:noFill/>
        </p:spPr>
        <p:txBody>
          <a:bodyPr wrap="square" rtlCol="0">
            <a:spAutoFit/>
          </a:bodyPr>
          <a:lstStyle/>
          <a:p>
            <a:r>
              <a:rPr lang="en-US" sz="3200">
                <a:latin typeface="Avenir Book"/>
                <a:cs typeface="Avenir Book"/>
              </a:rPr>
              <a:t>     0        1       0        0       0        1       0        1</a:t>
            </a:r>
          </a:p>
          <a:p>
            <a:endParaRPr lang="en-US" sz="3200">
              <a:latin typeface="Avenir Book"/>
              <a:cs typeface="Avenir Book"/>
            </a:endParaRPr>
          </a:p>
          <a:p>
            <a:r>
              <a:rPr lang="en-US" sz="3200">
                <a:latin typeface="Avenir Book"/>
                <a:cs typeface="Avenir Book"/>
              </a:rPr>
              <a:t>                                 </a:t>
            </a:r>
          </a:p>
        </p:txBody>
      </p:sp>
      <p:sp>
        <p:nvSpPr>
          <p:cNvPr id="5" name="Rectangle 4"/>
          <p:cNvSpPr/>
          <p:nvPr/>
        </p:nvSpPr>
        <p:spPr>
          <a:xfrm>
            <a:off x="1964512" y="4314869"/>
            <a:ext cx="8262975" cy="574148"/>
          </a:xfrm>
          <a:prstGeom prst="rect">
            <a:avLst/>
          </a:prstGeom>
          <a:solidFill>
            <a:schemeClr val="accent3"/>
          </a:solidFill>
          <a:ln>
            <a:solidFill>
              <a:schemeClr val="accent3">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73938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The public good</a:t>
            </a:r>
          </a:p>
        </p:txBody>
      </p:sp>
      <p:sp>
        <p:nvSpPr>
          <p:cNvPr id="3" name="Content Placeholder 2"/>
          <p:cNvSpPr>
            <a:spLocks noGrp="1"/>
          </p:cNvSpPr>
          <p:nvPr>
            <p:ph idx="1"/>
          </p:nvPr>
        </p:nvSpPr>
        <p:spPr/>
        <p:txBody>
          <a:bodyPr/>
          <a:lstStyle/>
          <a:p>
            <a:r>
              <a:rPr lang="en-GB" dirty="0"/>
              <a:t>The standards mainly relate to being professional. </a:t>
            </a:r>
          </a:p>
          <a:p>
            <a:endParaRPr lang="en-GB" dirty="0"/>
          </a:p>
          <a:p>
            <a:r>
              <a:rPr lang="en-GB" dirty="0"/>
              <a:t>But there is something called doing things for “The Public Good”</a:t>
            </a:r>
          </a:p>
          <a:p>
            <a:endParaRPr lang="en-GB" dirty="0"/>
          </a:p>
          <a:p>
            <a:r>
              <a:rPr lang="en-GB" dirty="0"/>
              <a:t>This is about:</a:t>
            </a:r>
          </a:p>
          <a:p>
            <a:r>
              <a:rPr lang="en-GB" dirty="0"/>
              <a:t>Health and safety and welfare of the public </a:t>
            </a:r>
          </a:p>
          <a:p>
            <a:r>
              <a:rPr lang="en-GB" dirty="0"/>
              <a:t>Public Interest </a:t>
            </a:r>
          </a:p>
          <a:p>
            <a:r>
              <a:rPr lang="en-GB" dirty="0"/>
              <a:t>Public Good </a:t>
            </a:r>
          </a:p>
          <a:p>
            <a:r>
              <a:rPr lang="en-GB" dirty="0"/>
              <a:t>Public Concern</a:t>
            </a:r>
          </a:p>
          <a:p>
            <a:endParaRPr lang="en-GB" dirty="0"/>
          </a:p>
          <a:p>
            <a:r>
              <a:rPr lang="en-GB" dirty="0"/>
              <a:t>Go and read page 103. </a:t>
            </a:r>
          </a:p>
        </p:txBody>
      </p:sp>
    </p:spTree>
    <p:extLst>
      <p:ext uri="{BB962C8B-B14F-4D97-AF65-F5344CB8AC3E}">
        <p14:creationId xmlns:p14="http://schemas.microsoft.com/office/powerpoint/2010/main" val="175801402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Ownership and Copyright </a:t>
            </a:r>
          </a:p>
        </p:txBody>
      </p:sp>
      <p:sp>
        <p:nvSpPr>
          <p:cNvPr id="3" name="Content Placeholder 2"/>
          <p:cNvSpPr>
            <a:spLocks noGrp="1"/>
          </p:cNvSpPr>
          <p:nvPr>
            <p:ph idx="1"/>
          </p:nvPr>
        </p:nvSpPr>
        <p:spPr/>
        <p:txBody>
          <a:bodyPr/>
          <a:lstStyle/>
          <a:p>
            <a:r>
              <a:rPr lang="en-GB" dirty="0"/>
              <a:t>Copyright = Formal recognition of ownership </a:t>
            </a:r>
          </a:p>
          <a:p>
            <a:endParaRPr lang="en-GB" dirty="0"/>
          </a:p>
          <a:p>
            <a:r>
              <a:rPr lang="en-GB" dirty="0"/>
              <a:t>Ownership = If you create something that has an element of originality </a:t>
            </a:r>
          </a:p>
          <a:p>
            <a:endParaRPr lang="en-GB" dirty="0"/>
          </a:p>
          <a:p>
            <a:r>
              <a:rPr lang="en-GB" dirty="0"/>
              <a:t>Copyright applies to:</a:t>
            </a:r>
          </a:p>
          <a:p>
            <a:r>
              <a:rPr lang="en-GB" dirty="0"/>
              <a:t>Literary work </a:t>
            </a:r>
          </a:p>
          <a:p>
            <a:r>
              <a:rPr lang="en-GB" dirty="0"/>
              <a:t>Music</a:t>
            </a:r>
          </a:p>
          <a:p>
            <a:r>
              <a:rPr lang="en-GB" dirty="0"/>
              <a:t>Film</a:t>
            </a:r>
          </a:p>
          <a:p>
            <a:r>
              <a:rPr lang="en-GB" dirty="0"/>
              <a:t>Radio and TV</a:t>
            </a:r>
          </a:p>
          <a:p>
            <a:r>
              <a:rPr lang="en-GB" dirty="0"/>
              <a:t>Art</a:t>
            </a:r>
          </a:p>
          <a:p>
            <a:r>
              <a:rPr lang="en-GB" dirty="0"/>
              <a:t>Computer Program </a:t>
            </a:r>
          </a:p>
          <a:p>
            <a:endParaRPr lang="en-GB" dirty="0"/>
          </a:p>
          <a:p>
            <a:endParaRPr lang="en-GB" dirty="0"/>
          </a:p>
        </p:txBody>
      </p:sp>
    </p:spTree>
    <p:extLst>
      <p:ext uri="{BB962C8B-B14F-4D97-AF65-F5344CB8AC3E}">
        <p14:creationId xmlns:p14="http://schemas.microsoft.com/office/powerpoint/2010/main" val="101439144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Copyright</a:t>
            </a:r>
          </a:p>
        </p:txBody>
      </p:sp>
      <p:sp>
        <p:nvSpPr>
          <p:cNvPr id="3" name="Content Placeholder 2"/>
          <p:cNvSpPr>
            <a:spLocks noGrp="1"/>
          </p:cNvSpPr>
          <p:nvPr>
            <p:ph idx="1"/>
          </p:nvPr>
        </p:nvSpPr>
        <p:spPr/>
        <p:txBody>
          <a:bodyPr/>
          <a:lstStyle/>
          <a:p>
            <a:r>
              <a:rPr lang="en-GB" dirty="0"/>
              <a:t>The reason for copyright are:</a:t>
            </a:r>
          </a:p>
          <a:p>
            <a:pPr marL="514350" indent="-514350">
              <a:buAutoNum type="arabicPeriod"/>
            </a:pPr>
            <a:r>
              <a:rPr lang="en-GB" dirty="0"/>
              <a:t>It takes time and effort to make something and you should be rewarded (with money) if someone uses whatever you made </a:t>
            </a:r>
          </a:p>
          <a:p>
            <a:pPr marL="514350" indent="-514350">
              <a:buAutoNum type="arabicPeriod"/>
            </a:pPr>
            <a:endParaRPr lang="en-GB" dirty="0"/>
          </a:p>
          <a:p>
            <a:pPr marL="514350" indent="-514350">
              <a:buAutoNum type="arabicPeriod"/>
            </a:pPr>
            <a:r>
              <a:rPr lang="en-GB" dirty="0"/>
              <a:t>It will be unfair if someone takes or uses your work without your permission</a:t>
            </a:r>
          </a:p>
        </p:txBody>
      </p:sp>
    </p:spTree>
    <p:extLst>
      <p:ext uri="{BB962C8B-B14F-4D97-AF65-F5344CB8AC3E}">
        <p14:creationId xmlns:p14="http://schemas.microsoft.com/office/powerpoint/2010/main" val="195999636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Assign copyright</a:t>
            </a:r>
          </a:p>
        </p:txBody>
      </p:sp>
      <p:sp>
        <p:nvSpPr>
          <p:cNvPr id="3" name="Content Placeholder 2"/>
          <p:cNvSpPr>
            <a:spLocks noGrp="1"/>
          </p:cNvSpPr>
          <p:nvPr>
            <p:ph idx="1"/>
          </p:nvPr>
        </p:nvSpPr>
        <p:spPr/>
        <p:txBody>
          <a:bodyPr/>
          <a:lstStyle/>
          <a:p>
            <a:r>
              <a:rPr lang="en-GB" dirty="0"/>
              <a:t>To get copyright you’ll need:</a:t>
            </a:r>
          </a:p>
          <a:p>
            <a:endParaRPr lang="en-GB" dirty="0"/>
          </a:p>
          <a:p>
            <a:r>
              <a:rPr lang="en-GB" dirty="0"/>
              <a:t>Requirement for recording the date of creation of the work </a:t>
            </a:r>
          </a:p>
          <a:p>
            <a:r>
              <a:rPr lang="en-GB" dirty="0"/>
              <a:t>How long the copyright will last for </a:t>
            </a:r>
          </a:p>
          <a:p>
            <a:r>
              <a:rPr lang="en-GB" dirty="0"/>
              <a:t>What happens if one person has the copyright and they die?</a:t>
            </a:r>
          </a:p>
          <a:p>
            <a:r>
              <a:rPr lang="en-GB" dirty="0"/>
              <a:t>How to show you have copyright. Usually the </a:t>
            </a:r>
            <a:r>
              <a:rPr lang="de-DE" dirty="0"/>
              <a:t>© Symbol </a:t>
            </a:r>
          </a:p>
          <a:p>
            <a:endParaRPr lang="de-DE" dirty="0"/>
          </a:p>
          <a:p>
            <a:endParaRPr lang="en-GB" dirty="0"/>
          </a:p>
        </p:txBody>
      </p:sp>
    </p:spTree>
    <p:extLst>
      <p:ext uri="{BB962C8B-B14F-4D97-AF65-F5344CB8AC3E}">
        <p14:creationId xmlns:p14="http://schemas.microsoft.com/office/powerpoint/2010/main" val="10597603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Ownership</a:t>
            </a:r>
          </a:p>
        </p:txBody>
      </p:sp>
      <p:sp>
        <p:nvSpPr>
          <p:cNvPr id="3" name="Content Placeholder 2"/>
          <p:cNvSpPr>
            <a:spLocks noGrp="1"/>
          </p:cNvSpPr>
          <p:nvPr>
            <p:ph idx="1"/>
          </p:nvPr>
        </p:nvSpPr>
        <p:spPr/>
        <p:txBody>
          <a:bodyPr/>
          <a:lstStyle/>
          <a:p>
            <a:r>
              <a:rPr lang="en-GB" dirty="0"/>
              <a:t>Now you can make something and have ownership of it. </a:t>
            </a:r>
          </a:p>
          <a:p>
            <a:r>
              <a:rPr lang="en-GB" dirty="0"/>
              <a:t>You can have copyright of your stuff</a:t>
            </a:r>
          </a:p>
          <a:p>
            <a:endParaRPr lang="en-GB" dirty="0"/>
          </a:p>
          <a:p>
            <a:r>
              <a:rPr lang="en-GB" dirty="0"/>
              <a:t>You can now decide how to share your stuff. </a:t>
            </a:r>
          </a:p>
          <a:p>
            <a:endParaRPr lang="en-GB" dirty="0"/>
          </a:p>
          <a:p>
            <a:r>
              <a:rPr lang="en-GB" dirty="0"/>
              <a:t>Two main ways </a:t>
            </a:r>
          </a:p>
          <a:p>
            <a:pPr marL="514350" indent="-514350">
              <a:buAutoNum type="arabicPeriod"/>
            </a:pPr>
            <a:r>
              <a:rPr lang="en-GB" dirty="0"/>
              <a:t>Commercial software </a:t>
            </a:r>
          </a:p>
          <a:p>
            <a:pPr marL="514350" indent="-514350">
              <a:buAutoNum type="arabicPeriod"/>
            </a:pPr>
            <a:r>
              <a:rPr lang="en-GB" dirty="0"/>
              <a:t>Open / Free licensing</a:t>
            </a:r>
          </a:p>
          <a:p>
            <a:pPr marL="514350" indent="-514350">
              <a:buAutoNum type="arabicPeriod"/>
            </a:pPr>
            <a:endParaRPr lang="en-GB" dirty="0"/>
          </a:p>
          <a:p>
            <a:pPr marL="514350" indent="-514350">
              <a:buAutoNum type="arabicPeriod"/>
            </a:pPr>
            <a:endParaRPr lang="en-GB" dirty="0"/>
          </a:p>
        </p:txBody>
      </p:sp>
    </p:spTree>
    <p:extLst>
      <p:ext uri="{BB962C8B-B14F-4D97-AF65-F5344CB8AC3E}">
        <p14:creationId xmlns:p14="http://schemas.microsoft.com/office/powerpoint/2010/main" val="325311130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Software licensing</a:t>
            </a:r>
          </a:p>
        </p:txBody>
      </p:sp>
      <p:sp>
        <p:nvSpPr>
          <p:cNvPr id="3" name="Content Placeholder 2"/>
          <p:cNvSpPr>
            <a:spLocks noGrp="1"/>
          </p:cNvSpPr>
          <p:nvPr>
            <p:ph idx="1"/>
          </p:nvPr>
        </p:nvSpPr>
        <p:spPr/>
        <p:txBody>
          <a:bodyPr/>
          <a:lstStyle/>
          <a:p>
            <a:r>
              <a:rPr lang="en-GB" dirty="0"/>
              <a:t>Commercial Software:</a:t>
            </a:r>
          </a:p>
          <a:p>
            <a:r>
              <a:rPr lang="en-GB" dirty="0"/>
              <a:t>Someone has to pay money for your software</a:t>
            </a:r>
          </a:p>
          <a:p>
            <a:r>
              <a:rPr lang="en-GB" dirty="0"/>
              <a:t>Companies buy buy a site licence for a number of copies to be used at once </a:t>
            </a:r>
          </a:p>
          <a:p>
            <a:r>
              <a:rPr lang="en-GB" dirty="0"/>
              <a:t>You can sell it cheaper for education use</a:t>
            </a:r>
          </a:p>
          <a:p>
            <a:r>
              <a:rPr lang="en-GB" dirty="0"/>
              <a:t>Eerily versions can be cheaper </a:t>
            </a:r>
          </a:p>
          <a:p>
            <a:r>
              <a:rPr lang="en-GB" dirty="0"/>
              <a:t>Limited versions can be cheaper </a:t>
            </a:r>
          </a:p>
          <a:p>
            <a:endParaRPr lang="en-GB" dirty="0"/>
          </a:p>
          <a:p>
            <a:endParaRPr lang="en-GB" dirty="0"/>
          </a:p>
        </p:txBody>
      </p:sp>
    </p:spTree>
    <p:extLst>
      <p:ext uri="{BB962C8B-B14F-4D97-AF65-F5344CB8AC3E}">
        <p14:creationId xmlns:p14="http://schemas.microsoft.com/office/powerpoint/2010/main" val="22246827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Software licensing</a:t>
            </a:r>
          </a:p>
        </p:txBody>
      </p:sp>
      <p:sp>
        <p:nvSpPr>
          <p:cNvPr id="3" name="Content Placeholder 2"/>
          <p:cNvSpPr>
            <a:spLocks noGrp="1"/>
          </p:cNvSpPr>
          <p:nvPr>
            <p:ph idx="1"/>
          </p:nvPr>
        </p:nvSpPr>
        <p:spPr/>
        <p:txBody>
          <a:bodyPr/>
          <a:lstStyle/>
          <a:p>
            <a:r>
              <a:rPr lang="en-GB" dirty="0"/>
              <a:t>Open or Free licensing </a:t>
            </a:r>
          </a:p>
          <a:p>
            <a:endParaRPr lang="en-GB" dirty="0"/>
          </a:p>
          <a:p>
            <a:r>
              <a:rPr lang="en-GB" dirty="0"/>
              <a:t>Open source initiative = Open source software </a:t>
            </a:r>
          </a:p>
          <a:p>
            <a:r>
              <a:rPr lang="en-GB" dirty="0"/>
              <a:t>Your software is given away for free WITH the source code. So someone else can edit your software and then distribute it again </a:t>
            </a:r>
          </a:p>
          <a:p>
            <a:endParaRPr lang="en-GB" dirty="0"/>
          </a:p>
          <a:p>
            <a:r>
              <a:rPr lang="en-GB" dirty="0"/>
              <a:t>Free software foundation = This has something called “copyleft” This means if your software is modified then it must be redistributed under the same conditions</a:t>
            </a:r>
          </a:p>
          <a:p>
            <a:endParaRPr lang="en-GB" dirty="0"/>
          </a:p>
          <a:p>
            <a:r>
              <a:rPr lang="en-GB" dirty="0"/>
              <a:t>You can also get freeware </a:t>
            </a:r>
          </a:p>
          <a:p>
            <a:r>
              <a:rPr lang="en-GB" dirty="0"/>
              <a:t>Freeware = Free software but doesn’t include the source code</a:t>
            </a:r>
          </a:p>
        </p:txBody>
      </p:sp>
    </p:spTree>
    <p:extLst>
      <p:ext uri="{BB962C8B-B14F-4D97-AF65-F5344CB8AC3E}">
        <p14:creationId xmlns:p14="http://schemas.microsoft.com/office/powerpoint/2010/main" val="362603818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Terms</a:t>
            </a:r>
          </a:p>
        </p:txBody>
      </p:sp>
      <p:sp>
        <p:nvSpPr>
          <p:cNvPr id="3" name="Content Placeholder 2"/>
          <p:cNvSpPr>
            <a:spLocks noGrp="1"/>
          </p:cNvSpPr>
          <p:nvPr>
            <p:ph idx="1"/>
          </p:nvPr>
        </p:nvSpPr>
        <p:spPr/>
        <p:txBody>
          <a:bodyPr/>
          <a:lstStyle/>
          <a:p>
            <a:r>
              <a:rPr lang="en-GB" dirty="0"/>
              <a:t>Open source software </a:t>
            </a:r>
          </a:p>
          <a:p>
            <a:r>
              <a:rPr lang="en-GB" dirty="0"/>
              <a:t>Free software. Unlimited use and access to source code </a:t>
            </a:r>
          </a:p>
          <a:p>
            <a:endParaRPr lang="en-GB" dirty="0"/>
          </a:p>
          <a:p>
            <a:r>
              <a:rPr lang="en-GB" dirty="0"/>
              <a:t>Freeware </a:t>
            </a:r>
          </a:p>
          <a:p>
            <a:r>
              <a:rPr lang="en-GB" dirty="0"/>
              <a:t>Free software. No source code</a:t>
            </a:r>
          </a:p>
          <a:p>
            <a:endParaRPr lang="en-GB" dirty="0"/>
          </a:p>
          <a:p>
            <a:r>
              <a:rPr lang="en-GB" dirty="0"/>
              <a:t>Shareware</a:t>
            </a:r>
          </a:p>
          <a:p>
            <a:r>
              <a:rPr lang="en-GB" dirty="0"/>
              <a:t>Software is free but only for a limited time. No source code</a:t>
            </a:r>
          </a:p>
          <a:p>
            <a:endParaRPr lang="en-GB" dirty="0"/>
          </a:p>
          <a:p>
            <a:r>
              <a:rPr lang="en-GB" dirty="0"/>
              <a:t>Commercial:</a:t>
            </a:r>
          </a:p>
          <a:p>
            <a:r>
              <a:rPr lang="en-GB" dirty="0"/>
              <a:t>You pay for it. </a:t>
            </a:r>
          </a:p>
        </p:txBody>
      </p:sp>
    </p:spTree>
    <p:extLst>
      <p:ext uri="{BB962C8B-B14F-4D97-AF65-F5344CB8AC3E}">
        <p14:creationId xmlns:p14="http://schemas.microsoft.com/office/powerpoint/2010/main" val="113610469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Table&#10;&#10;Description automatically generated">
            <a:extLst>
              <a:ext uri="{FF2B5EF4-FFF2-40B4-BE49-F238E27FC236}">
                <a16:creationId xmlns:a16="http://schemas.microsoft.com/office/drawing/2014/main" id="{2FDA10E6-A861-EBE6-C219-8AAB5C1F1953}"/>
              </a:ext>
            </a:extLst>
          </p:cNvPr>
          <p:cNvPicPr>
            <a:picLocks noGrp="1" noChangeAspect="1"/>
          </p:cNvPicPr>
          <p:nvPr>
            <p:ph sz="half" idx="1"/>
          </p:nvPr>
        </p:nvPicPr>
        <p:blipFill>
          <a:blip r:embed="rId2"/>
          <a:stretch>
            <a:fillRect/>
          </a:stretch>
        </p:blipFill>
        <p:spPr>
          <a:xfrm>
            <a:off x="0" y="1385283"/>
            <a:ext cx="6096000" cy="4087433"/>
          </a:xfrm>
        </p:spPr>
      </p:pic>
      <p:pic>
        <p:nvPicPr>
          <p:cNvPr id="7" name="Content Placeholder 6">
            <a:extLst>
              <a:ext uri="{FF2B5EF4-FFF2-40B4-BE49-F238E27FC236}">
                <a16:creationId xmlns:a16="http://schemas.microsoft.com/office/drawing/2014/main" id="{05CF4242-1FEE-8D1E-1CE6-BCEC3DBD585F}"/>
              </a:ext>
            </a:extLst>
          </p:cNvPr>
          <p:cNvPicPr>
            <a:picLocks noGrp="1" noChangeAspect="1"/>
          </p:cNvPicPr>
          <p:nvPr>
            <p:ph sz="half" idx="2"/>
          </p:nvPr>
        </p:nvPicPr>
        <p:blipFill>
          <a:blip r:embed="rId3"/>
          <a:stretch>
            <a:fillRect/>
          </a:stretch>
        </p:blipFill>
        <p:spPr>
          <a:xfrm>
            <a:off x="9099550" y="3409950"/>
            <a:ext cx="88900" cy="38100"/>
          </a:xfrm>
        </p:spPr>
      </p:pic>
      <p:pic>
        <p:nvPicPr>
          <p:cNvPr id="9" name="Picture 8" descr="Graphical user interface, application, table&#10;&#10;Description automatically generated">
            <a:extLst>
              <a:ext uri="{FF2B5EF4-FFF2-40B4-BE49-F238E27FC236}">
                <a16:creationId xmlns:a16="http://schemas.microsoft.com/office/drawing/2014/main" id="{3B3CFEB9-D3A8-B9CF-2340-92E69C4187EA}"/>
              </a:ext>
            </a:extLst>
          </p:cNvPr>
          <p:cNvPicPr>
            <a:picLocks noChangeAspect="1"/>
          </p:cNvPicPr>
          <p:nvPr/>
        </p:nvPicPr>
        <p:blipFill>
          <a:blip r:embed="rId4"/>
          <a:stretch>
            <a:fillRect/>
          </a:stretch>
        </p:blipFill>
        <p:spPr>
          <a:xfrm>
            <a:off x="6096000" y="2381250"/>
            <a:ext cx="5956300" cy="1390650"/>
          </a:xfrm>
          <a:prstGeom prst="rect">
            <a:avLst/>
          </a:prstGeom>
        </p:spPr>
      </p:pic>
    </p:spTree>
    <p:extLst>
      <p:ext uri="{BB962C8B-B14F-4D97-AF65-F5344CB8AC3E}">
        <p14:creationId xmlns:p14="http://schemas.microsoft.com/office/powerpoint/2010/main" val="215512019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Table&#10;&#10;Description automatically generated">
            <a:extLst>
              <a:ext uri="{FF2B5EF4-FFF2-40B4-BE49-F238E27FC236}">
                <a16:creationId xmlns:a16="http://schemas.microsoft.com/office/drawing/2014/main" id="{90A45524-4527-DB6E-2920-AE8FEE0D152C}"/>
              </a:ext>
            </a:extLst>
          </p:cNvPr>
          <p:cNvPicPr>
            <a:picLocks noGrp="1" noChangeAspect="1"/>
          </p:cNvPicPr>
          <p:nvPr>
            <p:ph sz="half" idx="1"/>
          </p:nvPr>
        </p:nvPicPr>
        <p:blipFill>
          <a:blip r:embed="rId2"/>
          <a:stretch>
            <a:fillRect/>
          </a:stretch>
        </p:blipFill>
        <p:spPr>
          <a:xfrm>
            <a:off x="0" y="1311360"/>
            <a:ext cx="6096000" cy="4235279"/>
          </a:xfrm>
        </p:spPr>
      </p:pic>
      <p:pic>
        <p:nvPicPr>
          <p:cNvPr id="7" name="Content Placeholder 6" descr="Table&#10;&#10;Description automatically generated">
            <a:extLst>
              <a:ext uri="{FF2B5EF4-FFF2-40B4-BE49-F238E27FC236}">
                <a16:creationId xmlns:a16="http://schemas.microsoft.com/office/drawing/2014/main" id="{CAF0A4C6-20E5-5DE2-5278-A787CD7554E4}"/>
              </a:ext>
            </a:extLst>
          </p:cNvPr>
          <p:cNvPicPr>
            <a:picLocks noGrp="1" noChangeAspect="1"/>
          </p:cNvPicPr>
          <p:nvPr>
            <p:ph sz="half" idx="2"/>
          </p:nvPr>
        </p:nvPicPr>
        <p:blipFill>
          <a:blip r:embed="rId3"/>
          <a:stretch>
            <a:fillRect/>
          </a:stretch>
        </p:blipFill>
        <p:spPr>
          <a:xfrm>
            <a:off x="6096000" y="2455401"/>
            <a:ext cx="6096000" cy="1947197"/>
          </a:xfrm>
        </p:spPr>
      </p:pic>
    </p:spTree>
    <p:extLst>
      <p:ext uri="{BB962C8B-B14F-4D97-AF65-F5344CB8AC3E}">
        <p14:creationId xmlns:p14="http://schemas.microsoft.com/office/powerpoint/2010/main" val="20150559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Convert 10110001 into base 10</a:t>
            </a:r>
          </a:p>
        </p:txBody>
      </p:sp>
      <p:pic>
        <p:nvPicPr>
          <p:cNvPr id="4" name="Content Placeholder 3" descr="Screen Shot 2016-08-25 at 09.53.21.png"/>
          <p:cNvPicPr>
            <a:picLocks noGrp="1" noChangeAspect="1"/>
          </p:cNvPicPr>
          <p:nvPr>
            <p:ph idx="1"/>
          </p:nvPr>
        </p:nvPicPr>
        <p:blipFill rotWithShape="1">
          <a:blip r:embed="rId2">
            <a:extLst>
              <a:ext uri="{28A0092B-C50C-407E-A947-70E740481C1C}">
                <a14:useLocalDpi xmlns:a14="http://schemas.microsoft.com/office/drawing/2010/main" val="0"/>
              </a:ext>
            </a:extLst>
          </a:blip>
          <a:srcRect t="-892" b="45"/>
          <a:stretch/>
        </p:blipFill>
        <p:spPr>
          <a:xfrm>
            <a:off x="1524000" y="1019404"/>
            <a:ext cx="9144000" cy="1236654"/>
          </a:xfrm>
        </p:spPr>
      </p:pic>
      <p:sp>
        <p:nvSpPr>
          <p:cNvPr id="6" name="TextBox 5"/>
          <p:cNvSpPr txBox="1"/>
          <p:nvPr/>
        </p:nvSpPr>
        <p:spPr>
          <a:xfrm>
            <a:off x="1524000" y="4395136"/>
            <a:ext cx="9144000" cy="1569660"/>
          </a:xfrm>
          <a:prstGeom prst="rect">
            <a:avLst/>
          </a:prstGeom>
          <a:noFill/>
        </p:spPr>
        <p:txBody>
          <a:bodyPr wrap="square" rtlCol="0">
            <a:spAutoFit/>
          </a:bodyPr>
          <a:lstStyle/>
          <a:p>
            <a:r>
              <a:rPr lang="en-US" sz="3200">
                <a:latin typeface="Avenir Book"/>
                <a:cs typeface="Avenir Book"/>
              </a:rPr>
              <a:t>     1        0       1        1       0        0       0        1</a:t>
            </a:r>
          </a:p>
          <a:p>
            <a:endParaRPr lang="en-US" sz="3200">
              <a:latin typeface="Avenir Book"/>
              <a:cs typeface="Avenir Book"/>
            </a:endParaRPr>
          </a:p>
          <a:p>
            <a:pPr algn="ctr"/>
            <a:r>
              <a:rPr lang="en-US" sz="3200">
                <a:latin typeface="Avenir Book"/>
                <a:cs typeface="Avenir Book"/>
              </a:rPr>
              <a:t>128+32+16+1 = 177                                 </a:t>
            </a:r>
          </a:p>
        </p:txBody>
      </p:sp>
      <p:sp>
        <p:nvSpPr>
          <p:cNvPr id="5" name="Rectangle 4"/>
          <p:cNvSpPr/>
          <p:nvPr/>
        </p:nvSpPr>
        <p:spPr>
          <a:xfrm>
            <a:off x="1904013" y="4395136"/>
            <a:ext cx="8262975" cy="1840159"/>
          </a:xfrm>
          <a:prstGeom prst="rect">
            <a:avLst/>
          </a:prstGeom>
          <a:solidFill>
            <a:schemeClr val="accent3"/>
          </a:solidFill>
          <a:ln>
            <a:solidFill>
              <a:schemeClr val="accent3">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00695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Table&#10;&#10;Description automatically generated with medium confidence">
            <a:extLst>
              <a:ext uri="{FF2B5EF4-FFF2-40B4-BE49-F238E27FC236}">
                <a16:creationId xmlns:a16="http://schemas.microsoft.com/office/drawing/2014/main" id="{127C72F6-3699-B633-A6D7-DD9F5023F30E}"/>
              </a:ext>
            </a:extLst>
          </p:cNvPr>
          <p:cNvPicPr>
            <a:picLocks noGrp="1" noChangeAspect="1"/>
          </p:cNvPicPr>
          <p:nvPr>
            <p:ph sz="half" idx="1"/>
          </p:nvPr>
        </p:nvPicPr>
        <p:blipFill>
          <a:blip r:embed="rId2"/>
          <a:stretch>
            <a:fillRect/>
          </a:stretch>
        </p:blipFill>
        <p:spPr>
          <a:xfrm>
            <a:off x="488795" y="0"/>
            <a:ext cx="5118409" cy="6858000"/>
          </a:xfrm>
        </p:spPr>
      </p:pic>
      <p:pic>
        <p:nvPicPr>
          <p:cNvPr id="11" name="Content Placeholder 10" descr="Graphical user interface, text, application&#10;&#10;Description automatically generated with medium confidence">
            <a:extLst>
              <a:ext uri="{FF2B5EF4-FFF2-40B4-BE49-F238E27FC236}">
                <a16:creationId xmlns:a16="http://schemas.microsoft.com/office/drawing/2014/main" id="{55B17A4A-DD6D-2771-8492-A1DC4AF1827C}"/>
              </a:ext>
            </a:extLst>
          </p:cNvPr>
          <p:cNvPicPr>
            <a:picLocks noGrp="1" noChangeAspect="1"/>
          </p:cNvPicPr>
          <p:nvPr>
            <p:ph sz="half" idx="2"/>
          </p:nvPr>
        </p:nvPicPr>
        <p:blipFill>
          <a:blip r:embed="rId3"/>
          <a:stretch>
            <a:fillRect/>
          </a:stretch>
        </p:blipFill>
        <p:spPr>
          <a:xfrm>
            <a:off x="6096000" y="2652346"/>
            <a:ext cx="6096000" cy="1553307"/>
          </a:xfrm>
        </p:spPr>
      </p:pic>
    </p:spTree>
    <p:extLst>
      <p:ext uri="{BB962C8B-B14F-4D97-AF65-F5344CB8AC3E}">
        <p14:creationId xmlns:p14="http://schemas.microsoft.com/office/powerpoint/2010/main" val="109553286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Table&#10;&#10;Description automatically generated">
            <a:extLst>
              <a:ext uri="{FF2B5EF4-FFF2-40B4-BE49-F238E27FC236}">
                <a16:creationId xmlns:a16="http://schemas.microsoft.com/office/drawing/2014/main" id="{6850AF0E-36E6-75C8-8326-FB0D09EA6934}"/>
              </a:ext>
            </a:extLst>
          </p:cNvPr>
          <p:cNvPicPr>
            <a:picLocks noGrp="1" noChangeAspect="1"/>
          </p:cNvPicPr>
          <p:nvPr>
            <p:ph sz="half" idx="1"/>
          </p:nvPr>
        </p:nvPicPr>
        <p:blipFill>
          <a:blip r:embed="rId2"/>
          <a:stretch>
            <a:fillRect/>
          </a:stretch>
        </p:blipFill>
        <p:spPr>
          <a:xfrm>
            <a:off x="1180276" y="0"/>
            <a:ext cx="3735448" cy="6858000"/>
          </a:xfrm>
        </p:spPr>
      </p:pic>
      <p:pic>
        <p:nvPicPr>
          <p:cNvPr id="7" name="Content Placeholder 6" descr="Table&#10;&#10;Description automatically generated">
            <a:extLst>
              <a:ext uri="{FF2B5EF4-FFF2-40B4-BE49-F238E27FC236}">
                <a16:creationId xmlns:a16="http://schemas.microsoft.com/office/drawing/2014/main" id="{99B37A9B-E155-CFBA-E993-23F50D964AAF}"/>
              </a:ext>
            </a:extLst>
          </p:cNvPr>
          <p:cNvPicPr>
            <a:picLocks noGrp="1" noChangeAspect="1"/>
          </p:cNvPicPr>
          <p:nvPr>
            <p:ph sz="half" idx="2"/>
          </p:nvPr>
        </p:nvPicPr>
        <p:blipFill>
          <a:blip r:embed="rId3"/>
          <a:stretch>
            <a:fillRect/>
          </a:stretch>
        </p:blipFill>
        <p:spPr>
          <a:xfrm>
            <a:off x="6096000" y="830437"/>
            <a:ext cx="6096000" cy="5197126"/>
          </a:xfrm>
        </p:spPr>
      </p:pic>
    </p:spTree>
    <p:extLst>
      <p:ext uri="{BB962C8B-B14F-4D97-AF65-F5344CB8AC3E}">
        <p14:creationId xmlns:p14="http://schemas.microsoft.com/office/powerpoint/2010/main" val="127456233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Table&#10;&#10;Description automatically generated">
            <a:extLst>
              <a:ext uri="{FF2B5EF4-FFF2-40B4-BE49-F238E27FC236}">
                <a16:creationId xmlns:a16="http://schemas.microsoft.com/office/drawing/2014/main" id="{1ADEC74B-4D43-B92F-982F-A739640ED55D}"/>
              </a:ext>
            </a:extLst>
          </p:cNvPr>
          <p:cNvPicPr>
            <a:picLocks noGrp="1" noChangeAspect="1"/>
          </p:cNvPicPr>
          <p:nvPr>
            <p:ph sz="half" idx="1"/>
          </p:nvPr>
        </p:nvPicPr>
        <p:blipFill>
          <a:blip r:embed="rId2"/>
          <a:stretch>
            <a:fillRect/>
          </a:stretch>
        </p:blipFill>
        <p:spPr>
          <a:xfrm>
            <a:off x="59106" y="0"/>
            <a:ext cx="5977787" cy="6858000"/>
          </a:xfrm>
        </p:spPr>
      </p:pic>
      <p:pic>
        <p:nvPicPr>
          <p:cNvPr id="7" name="Content Placeholder 6" descr="Table&#10;&#10;Description automatically generated">
            <a:extLst>
              <a:ext uri="{FF2B5EF4-FFF2-40B4-BE49-F238E27FC236}">
                <a16:creationId xmlns:a16="http://schemas.microsoft.com/office/drawing/2014/main" id="{91937ACB-00A1-2FE7-05C6-51E075977DF2}"/>
              </a:ext>
            </a:extLst>
          </p:cNvPr>
          <p:cNvPicPr>
            <a:picLocks noGrp="1" noChangeAspect="1"/>
          </p:cNvPicPr>
          <p:nvPr>
            <p:ph sz="half" idx="2"/>
          </p:nvPr>
        </p:nvPicPr>
        <p:blipFill>
          <a:blip r:embed="rId3"/>
          <a:stretch>
            <a:fillRect/>
          </a:stretch>
        </p:blipFill>
        <p:spPr>
          <a:xfrm>
            <a:off x="6096000" y="2373923"/>
            <a:ext cx="6096000" cy="2110153"/>
          </a:xfrm>
        </p:spPr>
      </p:pic>
    </p:spTree>
    <p:extLst>
      <p:ext uri="{BB962C8B-B14F-4D97-AF65-F5344CB8AC3E}">
        <p14:creationId xmlns:p14="http://schemas.microsoft.com/office/powerpoint/2010/main" val="314609531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Table&#10;&#10;Description automatically generated">
            <a:extLst>
              <a:ext uri="{FF2B5EF4-FFF2-40B4-BE49-F238E27FC236}">
                <a16:creationId xmlns:a16="http://schemas.microsoft.com/office/drawing/2014/main" id="{5A9E2895-FFAC-2F6F-6143-ECAB7B0A44D4}"/>
              </a:ext>
            </a:extLst>
          </p:cNvPr>
          <p:cNvPicPr>
            <a:picLocks noGrp="1" noChangeAspect="1"/>
          </p:cNvPicPr>
          <p:nvPr>
            <p:ph sz="half" idx="1"/>
          </p:nvPr>
        </p:nvPicPr>
        <p:blipFill>
          <a:blip r:embed="rId2"/>
          <a:stretch>
            <a:fillRect/>
          </a:stretch>
        </p:blipFill>
        <p:spPr>
          <a:xfrm>
            <a:off x="22860" y="0"/>
            <a:ext cx="6050280" cy="6858000"/>
          </a:xfrm>
        </p:spPr>
      </p:pic>
      <p:pic>
        <p:nvPicPr>
          <p:cNvPr id="7" name="Content Placeholder 6" descr="A picture containing table&#10;&#10;Description automatically generated">
            <a:extLst>
              <a:ext uri="{FF2B5EF4-FFF2-40B4-BE49-F238E27FC236}">
                <a16:creationId xmlns:a16="http://schemas.microsoft.com/office/drawing/2014/main" id="{F097A718-13F8-A41D-91D8-F30CEFF808B1}"/>
              </a:ext>
            </a:extLst>
          </p:cNvPr>
          <p:cNvPicPr>
            <a:picLocks noGrp="1" noChangeAspect="1"/>
          </p:cNvPicPr>
          <p:nvPr>
            <p:ph sz="half" idx="2"/>
          </p:nvPr>
        </p:nvPicPr>
        <p:blipFill>
          <a:blip r:embed="rId3"/>
          <a:stretch>
            <a:fillRect/>
          </a:stretch>
        </p:blipFill>
        <p:spPr>
          <a:xfrm>
            <a:off x="6096000" y="2843561"/>
            <a:ext cx="6096000" cy="1170878"/>
          </a:xfrm>
        </p:spPr>
      </p:pic>
    </p:spTree>
    <p:extLst>
      <p:ext uri="{BB962C8B-B14F-4D97-AF65-F5344CB8AC3E}">
        <p14:creationId xmlns:p14="http://schemas.microsoft.com/office/powerpoint/2010/main" val="371748646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descr="Diagram, text&#10;&#10;Description automatically generated with medium confidence">
            <a:extLst>
              <a:ext uri="{FF2B5EF4-FFF2-40B4-BE49-F238E27FC236}">
                <a16:creationId xmlns:a16="http://schemas.microsoft.com/office/drawing/2014/main" id="{9EE830C5-3205-1AAE-353A-388123E93958}"/>
              </a:ext>
            </a:extLst>
          </p:cNvPr>
          <p:cNvPicPr>
            <a:picLocks noGrp="1" noChangeAspect="1"/>
          </p:cNvPicPr>
          <p:nvPr>
            <p:ph sz="half" idx="1"/>
          </p:nvPr>
        </p:nvPicPr>
        <p:blipFill>
          <a:blip r:embed="rId2"/>
          <a:stretch>
            <a:fillRect/>
          </a:stretch>
        </p:blipFill>
        <p:spPr>
          <a:xfrm>
            <a:off x="0" y="1354394"/>
            <a:ext cx="6096000" cy="4149212"/>
          </a:xfrm>
        </p:spPr>
      </p:pic>
      <p:pic>
        <p:nvPicPr>
          <p:cNvPr id="7" name="Content Placeholder 6" descr="Chart&#10;&#10;Description automatically generated">
            <a:extLst>
              <a:ext uri="{FF2B5EF4-FFF2-40B4-BE49-F238E27FC236}">
                <a16:creationId xmlns:a16="http://schemas.microsoft.com/office/drawing/2014/main" id="{4B80B9AC-CED3-6AD8-7042-F3BCC2107649}"/>
              </a:ext>
            </a:extLst>
          </p:cNvPr>
          <p:cNvPicPr>
            <a:picLocks noGrp="1" noChangeAspect="1"/>
          </p:cNvPicPr>
          <p:nvPr>
            <p:ph sz="half" idx="2"/>
          </p:nvPr>
        </p:nvPicPr>
        <p:blipFill>
          <a:blip r:embed="rId3"/>
          <a:stretch>
            <a:fillRect/>
          </a:stretch>
        </p:blipFill>
        <p:spPr>
          <a:xfrm>
            <a:off x="6096000" y="2379358"/>
            <a:ext cx="6096000" cy="2099284"/>
          </a:xfrm>
        </p:spPr>
      </p:pic>
    </p:spTree>
    <p:extLst>
      <p:ext uri="{BB962C8B-B14F-4D97-AF65-F5344CB8AC3E}">
        <p14:creationId xmlns:p14="http://schemas.microsoft.com/office/powerpoint/2010/main" val="188071333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Table&#10;&#10;Description automatically generated">
            <a:extLst>
              <a:ext uri="{FF2B5EF4-FFF2-40B4-BE49-F238E27FC236}">
                <a16:creationId xmlns:a16="http://schemas.microsoft.com/office/drawing/2014/main" id="{8B8C2883-4796-C36B-7E43-01EAE907F813}"/>
              </a:ext>
            </a:extLst>
          </p:cNvPr>
          <p:cNvPicPr>
            <a:picLocks noGrp="1" noChangeAspect="1"/>
          </p:cNvPicPr>
          <p:nvPr>
            <p:ph sz="half" idx="1"/>
          </p:nvPr>
        </p:nvPicPr>
        <p:blipFill>
          <a:blip r:embed="rId2"/>
          <a:stretch>
            <a:fillRect/>
          </a:stretch>
        </p:blipFill>
        <p:spPr>
          <a:xfrm>
            <a:off x="0" y="2302565"/>
            <a:ext cx="6096000" cy="2252869"/>
          </a:xfrm>
        </p:spPr>
      </p:pic>
      <p:pic>
        <p:nvPicPr>
          <p:cNvPr id="7" name="Content Placeholder 6" descr="Graphical user interface&#10;&#10;Description automatically generated with medium confidence">
            <a:extLst>
              <a:ext uri="{FF2B5EF4-FFF2-40B4-BE49-F238E27FC236}">
                <a16:creationId xmlns:a16="http://schemas.microsoft.com/office/drawing/2014/main" id="{52737D3B-9372-B7CB-799F-0B9255775C9A}"/>
              </a:ext>
            </a:extLst>
          </p:cNvPr>
          <p:cNvPicPr>
            <a:picLocks noGrp="1" noChangeAspect="1"/>
          </p:cNvPicPr>
          <p:nvPr>
            <p:ph sz="half" idx="2"/>
          </p:nvPr>
        </p:nvPicPr>
        <p:blipFill>
          <a:blip r:embed="rId3"/>
          <a:stretch>
            <a:fillRect/>
          </a:stretch>
        </p:blipFill>
        <p:spPr>
          <a:xfrm>
            <a:off x="6096000" y="3011521"/>
            <a:ext cx="6096000" cy="834957"/>
          </a:xfrm>
        </p:spPr>
      </p:pic>
    </p:spTree>
    <p:extLst>
      <p:ext uri="{BB962C8B-B14F-4D97-AF65-F5344CB8AC3E}">
        <p14:creationId xmlns:p14="http://schemas.microsoft.com/office/powerpoint/2010/main" val="246259332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Table&#10;&#10;Description automatically generated">
            <a:extLst>
              <a:ext uri="{FF2B5EF4-FFF2-40B4-BE49-F238E27FC236}">
                <a16:creationId xmlns:a16="http://schemas.microsoft.com/office/drawing/2014/main" id="{135ED556-F610-07D6-0878-890C62EE28D0}"/>
              </a:ext>
            </a:extLst>
          </p:cNvPr>
          <p:cNvPicPr>
            <a:picLocks noGrp="1" noChangeAspect="1"/>
          </p:cNvPicPr>
          <p:nvPr>
            <p:ph sz="half" idx="1"/>
          </p:nvPr>
        </p:nvPicPr>
        <p:blipFill>
          <a:blip r:embed="rId2"/>
          <a:stretch>
            <a:fillRect/>
          </a:stretch>
        </p:blipFill>
        <p:spPr>
          <a:xfrm>
            <a:off x="0" y="1625164"/>
            <a:ext cx="6096000" cy="3607672"/>
          </a:xfrm>
        </p:spPr>
      </p:pic>
      <p:pic>
        <p:nvPicPr>
          <p:cNvPr id="7" name="Content Placeholder 6" descr="Graphical user interface, text, application, email&#10;&#10;Description automatically generated">
            <a:extLst>
              <a:ext uri="{FF2B5EF4-FFF2-40B4-BE49-F238E27FC236}">
                <a16:creationId xmlns:a16="http://schemas.microsoft.com/office/drawing/2014/main" id="{DA242146-3D5D-4913-8E60-2790CF0A0A99}"/>
              </a:ext>
            </a:extLst>
          </p:cNvPr>
          <p:cNvPicPr>
            <a:picLocks noGrp="1" noChangeAspect="1"/>
          </p:cNvPicPr>
          <p:nvPr>
            <p:ph sz="half" idx="2"/>
          </p:nvPr>
        </p:nvPicPr>
        <p:blipFill>
          <a:blip r:embed="rId3"/>
          <a:stretch>
            <a:fillRect/>
          </a:stretch>
        </p:blipFill>
        <p:spPr>
          <a:xfrm>
            <a:off x="6096000" y="2137636"/>
            <a:ext cx="6096000" cy="2582728"/>
          </a:xfrm>
        </p:spPr>
      </p:pic>
    </p:spTree>
    <p:extLst>
      <p:ext uri="{BB962C8B-B14F-4D97-AF65-F5344CB8AC3E}">
        <p14:creationId xmlns:p14="http://schemas.microsoft.com/office/powerpoint/2010/main" val="172417716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Table&#10;&#10;Description automatically generated">
            <a:extLst>
              <a:ext uri="{FF2B5EF4-FFF2-40B4-BE49-F238E27FC236}">
                <a16:creationId xmlns:a16="http://schemas.microsoft.com/office/drawing/2014/main" id="{E955254C-E9D9-58E1-9CE2-3BD6349C1358}"/>
              </a:ext>
            </a:extLst>
          </p:cNvPr>
          <p:cNvPicPr>
            <a:picLocks noGrp="1" noChangeAspect="1"/>
          </p:cNvPicPr>
          <p:nvPr>
            <p:ph sz="half" idx="1"/>
          </p:nvPr>
        </p:nvPicPr>
        <p:blipFill>
          <a:blip r:embed="rId2"/>
          <a:stretch>
            <a:fillRect/>
          </a:stretch>
        </p:blipFill>
        <p:spPr>
          <a:xfrm>
            <a:off x="0" y="2085000"/>
            <a:ext cx="6096000" cy="2688000"/>
          </a:xfrm>
        </p:spPr>
      </p:pic>
      <p:pic>
        <p:nvPicPr>
          <p:cNvPr id="7" name="Content Placeholder 6" descr="Graphical user interface, text, application&#10;&#10;Description automatically generated">
            <a:extLst>
              <a:ext uri="{FF2B5EF4-FFF2-40B4-BE49-F238E27FC236}">
                <a16:creationId xmlns:a16="http://schemas.microsoft.com/office/drawing/2014/main" id="{88FCC589-0D04-2EC1-243A-9D40FD36F755}"/>
              </a:ext>
            </a:extLst>
          </p:cNvPr>
          <p:cNvPicPr>
            <a:picLocks noGrp="1" noChangeAspect="1"/>
          </p:cNvPicPr>
          <p:nvPr>
            <p:ph sz="half" idx="2"/>
          </p:nvPr>
        </p:nvPicPr>
        <p:blipFill>
          <a:blip r:embed="rId3"/>
          <a:stretch>
            <a:fillRect/>
          </a:stretch>
        </p:blipFill>
        <p:spPr>
          <a:xfrm>
            <a:off x="6096000" y="2965778"/>
            <a:ext cx="6096000" cy="926443"/>
          </a:xfrm>
        </p:spPr>
      </p:pic>
    </p:spTree>
    <p:extLst>
      <p:ext uri="{BB962C8B-B14F-4D97-AF65-F5344CB8AC3E}">
        <p14:creationId xmlns:p14="http://schemas.microsoft.com/office/powerpoint/2010/main" val="302199369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Table&#10;&#10;Description automatically generated">
            <a:extLst>
              <a:ext uri="{FF2B5EF4-FFF2-40B4-BE49-F238E27FC236}">
                <a16:creationId xmlns:a16="http://schemas.microsoft.com/office/drawing/2014/main" id="{7A616729-68A4-3D0D-FEF2-5D6C330E69DC}"/>
              </a:ext>
            </a:extLst>
          </p:cNvPr>
          <p:cNvPicPr>
            <a:picLocks noGrp="1" noChangeAspect="1"/>
          </p:cNvPicPr>
          <p:nvPr>
            <p:ph sz="half" idx="1"/>
          </p:nvPr>
        </p:nvPicPr>
        <p:blipFill>
          <a:blip r:embed="rId2"/>
          <a:stretch>
            <a:fillRect/>
          </a:stretch>
        </p:blipFill>
        <p:spPr>
          <a:xfrm>
            <a:off x="0" y="1765351"/>
            <a:ext cx="6096000" cy="3327298"/>
          </a:xfrm>
        </p:spPr>
      </p:pic>
      <p:pic>
        <p:nvPicPr>
          <p:cNvPr id="7" name="Content Placeholder 6" descr="Graphical user interface, text, application, email&#10;&#10;Description automatically generated">
            <a:extLst>
              <a:ext uri="{FF2B5EF4-FFF2-40B4-BE49-F238E27FC236}">
                <a16:creationId xmlns:a16="http://schemas.microsoft.com/office/drawing/2014/main" id="{77806415-74EB-C99C-8F16-5D7D6B8DDB27}"/>
              </a:ext>
            </a:extLst>
          </p:cNvPr>
          <p:cNvPicPr>
            <a:picLocks noGrp="1" noChangeAspect="1"/>
          </p:cNvPicPr>
          <p:nvPr>
            <p:ph sz="half" idx="2"/>
          </p:nvPr>
        </p:nvPicPr>
        <p:blipFill>
          <a:blip r:embed="rId3"/>
          <a:stretch>
            <a:fillRect/>
          </a:stretch>
        </p:blipFill>
        <p:spPr>
          <a:xfrm>
            <a:off x="6096000" y="2466961"/>
            <a:ext cx="6096000" cy="1924078"/>
          </a:xfrm>
        </p:spPr>
      </p:pic>
    </p:spTree>
    <p:extLst>
      <p:ext uri="{BB962C8B-B14F-4D97-AF65-F5344CB8AC3E}">
        <p14:creationId xmlns:p14="http://schemas.microsoft.com/office/powerpoint/2010/main" val="387936729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Table&#10;&#10;Description automatically generated">
            <a:extLst>
              <a:ext uri="{FF2B5EF4-FFF2-40B4-BE49-F238E27FC236}">
                <a16:creationId xmlns:a16="http://schemas.microsoft.com/office/drawing/2014/main" id="{D8857821-D0C0-6173-0251-D914E4286BF7}"/>
              </a:ext>
            </a:extLst>
          </p:cNvPr>
          <p:cNvPicPr>
            <a:picLocks noGrp="1" noChangeAspect="1"/>
          </p:cNvPicPr>
          <p:nvPr>
            <p:ph sz="half" idx="1"/>
          </p:nvPr>
        </p:nvPicPr>
        <p:blipFill>
          <a:blip r:embed="rId2"/>
          <a:stretch>
            <a:fillRect/>
          </a:stretch>
        </p:blipFill>
        <p:spPr>
          <a:xfrm>
            <a:off x="272143" y="0"/>
            <a:ext cx="5551714" cy="6858000"/>
          </a:xfrm>
        </p:spPr>
      </p:pic>
      <p:pic>
        <p:nvPicPr>
          <p:cNvPr id="7" name="Content Placeholder 6" descr="Graphical user interface, text, application, email&#10;&#10;Description automatically generated">
            <a:extLst>
              <a:ext uri="{FF2B5EF4-FFF2-40B4-BE49-F238E27FC236}">
                <a16:creationId xmlns:a16="http://schemas.microsoft.com/office/drawing/2014/main" id="{F3BDE41D-3470-32C2-E243-D04F7A6BCB9A}"/>
              </a:ext>
            </a:extLst>
          </p:cNvPr>
          <p:cNvPicPr>
            <a:picLocks noGrp="1" noChangeAspect="1"/>
          </p:cNvPicPr>
          <p:nvPr>
            <p:ph sz="half" idx="2"/>
          </p:nvPr>
        </p:nvPicPr>
        <p:blipFill>
          <a:blip r:embed="rId3"/>
          <a:stretch>
            <a:fillRect/>
          </a:stretch>
        </p:blipFill>
        <p:spPr>
          <a:xfrm>
            <a:off x="6096000" y="2019347"/>
            <a:ext cx="6096000" cy="2819306"/>
          </a:xfrm>
        </p:spPr>
      </p:pic>
    </p:spTree>
    <p:extLst>
      <p:ext uri="{BB962C8B-B14F-4D97-AF65-F5344CB8AC3E}">
        <p14:creationId xmlns:p14="http://schemas.microsoft.com/office/powerpoint/2010/main" val="2867841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Convert 01010101 into denary</a:t>
            </a:r>
          </a:p>
        </p:txBody>
      </p:sp>
      <p:pic>
        <p:nvPicPr>
          <p:cNvPr id="4" name="Content Placeholder 3" descr="Screen Shot 2016-08-25 at 09.53.21.png"/>
          <p:cNvPicPr>
            <a:picLocks noGrp="1" noChangeAspect="1"/>
          </p:cNvPicPr>
          <p:nvPr>
            <p:ph idx="1"/>
          </p:nvPr>
        </p:nvPicPr>
        <p:blipFill rotWithShape="1">
          <a:blip r:embed="rId2">
            <a:extLst>
              <a:ext uri="{28A0092B-C50C-407E-A947-70E740481C1C}">
                <a14:useLocalDpi xmlns:a14="http://schemas.microsoft.com/office/drawing/2010/main" val="0"/>
              </a:ext>
            </a:extLst>
          </a:blip>
          <a:srcRect t="-892" b="45"/>
          <a:stretch/>
        </p:blipFill>
        <p:spPr>
          <a:xfrm>
            <a:off x="1524000" y="1019404"/>
            <a:ext cx="9144000" cy="1236654"/>
          </a:xfrm>
        </p:spPr>
      </p:pic>
      <p:sp>
        <p:nvSpPr>
          <p:cNvPr id="6" name="TextBox 5"/>
          <p:cNvSpPr txBox="1"/>
          <p:nvPr/>
        </p:nvSpPr>
        <p:spPr>
          <a:xfrm>
            <a:off x="1524000" y="4395136"/>
            <a:ext cx="9144000" cy="1569660"/>
          </a:xfrm>
          <a:prstGeom prst="rect">
            <a:avLst/>
          </a:prstGeom>
          <a:noFill/>
        </p:spPr>
        <p:txBody>
          <a:bodyPr wrap="square" rtlCol="0">
            <a:spAutoFit/>
          </a:bodyPr>
          <a:lstStyle/>
          <a:p>
            <a:r>
              <a:rPr lang="en-US" sz="3200">
                <a:latin typeface="Avenir Book"/>
                <a:cs typeface="Avenir Book"/>
              </a:rPr>
              <a:t>     0        1       0        1       0        1       0        1</a:t>
            </a:r>
          </a:p>
          <a:p>
            <a:endParaRPr lang="en-US" sz="3200">
              <a:latin typeface="Avenir Book"/>
              <a:cs typeface="Avenir Book"/>
            </a:endParaRPr>
          </a:p>
          <a:p>
            <a:pPr algn="ctr"/>
            <a:r>
              <a:rPr lang="en-US" sz="3200">
                <a:latin typeface="Avenir Book"/>
                <a:cs typeface="Avenir Book"/>
              </a:rPr>
              <a:t>64+16+4+1= 85</a:t>
            </a:r>
          </a:p>
        </p:txBody>
      </p:sp>
      <p:sp>
        <p:nvSpPr>
          <p:cNvPr id="5" name="Rectangle 4"/>
          <p:cNvSpPr/>
          <p:nvPr/>
        </p:nvSpPr>
        <p:spPr>
          <a:xfrm>
            <a:off x="1904013" y="4395136"/>
            <a:ext cx="8262975" cy="1790673"/>
          </a:xfrm>
          <a:prstGeom prst="rect">
            <a:avLst/>
          </a:prstGeom>
          <a:solidFill>
            <a:schemeClr val="accent3"/>
          </a:solidFill>
          <a:ln>
            <a:solidFill>
              <a:schemeClr val="accent3">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11085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Table&#10;&#10;Description automatically generated">
            <a:extLst>
              <a:ext uri="{FF2B5EF4-FFF2-40B4-BE49-F238E27FC236}">
                <a16:creationId xmlns:a16="http://schemas.microsoft.com/office/drawing/2014/main" id="{0C606DC4-BF83-7670-38BD-C99CA5F0F7B4}"/>
              </a:ext>
            </a:extLst>
          </p:cNvPr>
          <p:cNvPicPr>
            <a:picLocks noGrp="1" noChangeAspect="1"/>
          </p:cNvPicPr>
          <p:nvPr>
            <p:ph sz="half" idx="1"/>
          </p:nvPr>
        </p:nvPicPr>
        <p:blipFill>
          <a:blip r:embed="rId2"/>
          <a:stretch>
            <a:fillRect/>
          </a:stretch>
        </p:blipFill>
        <p:spPr>
          <a:xfrm>
            <a:off x="0" y="297285"/>
            <a:ext cx="6096000" cy="6263430"/>
          </a:xfrm>
        </p:spPr>
      </p:pic>
      <p:pic>
        <p:nvPicPr>
          <p:cNvPr id="7" name="Content Placeholder 6" descr="Graphical user interface, text, application&#10;&#10;Description automatically generated">
            <a:extLst>
              <a:ext uri="{FF2B5EF4-FFF2-40B4-BE49-F238E27FC236}">
                <a16:creationId xmlns:a16="http://schemas.microsoft.com/office/drawing/2014/main" id="{928F0906-8909-D93C-C68F-1B1D578BB37D}"/>
              </a:ext>
            </a:extLst>
          </p:cNvPr>
          <p:cNvPicPr>
            <a:picLocks noGrp="1" noChangeAspect="1"/>
          </p:cNvPicPr>
          <p:nvPr>
            <p:ph sz="half" idx="2"/>
          </p:nvPr>
        </p:nvPicPr>
        <p:blipFill>
          <a:blip r:embed="rId3"/>
          <a:stretch>
            <a:fillRect/>
          </a:stretch>
        </p:blipFill>
        <p:spPr>
          <a:xfrm>
            <a:off x="6096000" y="2890681"/>
            <a:ext cx="6096000" cy="1076638"/>
          </a:xfrm>
        </p:spPr>
      </p:pic>
    </p:spTree>
    <p:extLst>
      <p:ext uri="{BB962C8B-B14F-4D97-AF65-F5344CB8AC3E}">
        <p14:creationId xmlns:p14="http://schemas.microsoft.com/office/powerpoint/2010/main" val="220304961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Table&#10;&#10;Description automatically generated">
            <a:extLst>
              <a:ext uri="{FF2B5EF4-FFF2-40B4-BE49-F238E27FC236}">
                <a16:creationId xmlns:a16="http://schemas.microsoft.com/office/drawing/2014/main" id="{B556AD8C-1B83-C000-4C8B-B34CAEC1EA76}"/>
              </a:ext>
            </a:extLst>
          </p:cNvPr>
          <p:cNvPicPr>
            <a:picLocks noGrp="1" noChangeAspect="1"/>
          </p:cNvPicPr>
          <p:nvPr>
            <p:ph sz="half" idx="1"/>
          </p:nvPr>
        </p:nvPicPr>
        <p:blipFill>
          <a:blip r:embed="rId2"/>
          <a:stretch>
            <a:fillRect/>
          </a:stretch>
        </p:blipFill>
        <p:spPr>
          <a:xfrm>
            <a:off x="204877" y="0"/>
            <a:ext cx="5686245" cy="6858000"/>
          </a:xfrm>
        </p:spPr>
      </p:pic>
      <p:pic>
        <p:nvPicPr>
          <p:cNvPr id="11" name="Content Placeholder 10" descr="Table&#10;&#10;Description automatically generated">
            <a:extLst>
              <a:ext uri="{FF2B5EF4-FFF2-40B4-BE49-F238E27FC236}">
                <a16:creationId xmlns:a16="http://schemas.microsoft.com/office/drawing/2014/main" id="{BADC1933-98FA-A1D6-F057-B1E48FF08022}"/>
              </a:ext>
            </a:extLst>
          </p:cNvPr>
          <p:cNvPicPr>
            <a:picLocks noGrp="1" noChangeAspect="1"/>
          </p:cNvPicPr>
          <p:nvPr>
            <p:ph sz="half" idx="2"/>
          </p:nvPr>
        </p:nvPicPr>
        <p:blipFill>
          <a:blip r:embed="rId3"/>
          <a:stretch>
            <a:fillRect/>
          </a:stretch>
        </p:blipFill>
        <p:spPr>
          <a:xfrm>
            <a:off x="6096000" y="3034509"/>
            <a:ext cx="6096000" cy="788981"/>
          </a:xfrm>
        </p:spPr>
      </p:pic>
    </p:spTree>
    <p:extLst>
      <p:ext uri="{BB962C8B-B14F-4D97-AF65-F5344CB8AC3E}">
        <p14:creationId xmlns:p14="http://schemas.microsoft.com/office/powerpoint/2010/main" val="143075326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Table&#10;&#10;Description automatically generated">
            <a:extLst>
              <a:ext uri="{FF2B5EF4-FFF2-40B4-BE49-F238E27FC236}">
                <a16:creationId xmlns:a16="http://schemas.microsoft.com/office/drawing/2014/main" id="{BC623F51-04C8-5F36-9ADB-8052F61941AF}"/>
              </a:ext>
            </a:extLst>
          </p:cNvPr>
          <p:cNvPicPr>
            <a:picLocks noGrp="1" noChangeAspect="1"/>
          </p:cNvPicPr>
          <p:nvPr>
            <p:ph sz="half" idx="1"/>
          </p:nvPr>
        </p:nvPicPr>
        <p:blipFill>
          <a:blip r:embed="rId2"/>
          <a:stretch>
            <a:fillRect/>
          </a:stretch>
        </p:blipFill>
        <p:spPr>
          <a:xfrm>
            <a:off x="0" y="501316"/>
            <a:ext cx="6096000" cy="5855368"/>
          </a:xfrm>
        </p:spPr>
      </p:pic>
      <p:pic>
        <p:nvPicPr>
          <p:cNvPr id="7" name="Content Placeholder 6" descr="Graphical user interface, text, application, email&#10;&#10;Description automatically generated">
            <a:extLst>
              <a:ext uri="{FF2B5EF4-FFF2-40B4-BE49-F238E27FC236}">
                <a16:creationId xmlns:a16="http://schemas.microsoft.com/office/drawing/2014/main" id="{395EAD90-18D7-ADA6-30C4-530C445ED327}"/>
              </a:ext>
            </a:extLst>
          </p:cNvPr>
          <p:cNvPicPr>
            <a:picLocks noGrp="1" noChangeAspect="1"/>
          </p:cNvPicPr>
          <p:nvPr>
            <p:ph sz="half" idx="2"/>
          </p:nvPr>
        </p:nvPicPr>
        <p:blipFill>
          <a:blip r:embed="rId3"/>
          <a:stretch>
            <a:fillRect/>
          </a:stretch>
        </p:blipFill>
        <p:spPr>
          <a:xfrm>
            <a:off x="6096000" y="2634696"/>
            <a:ext cx="6096000" cy="1588608"/>
          </a:xfrm>
        </p:spPr>
      </p:pic>
    </p:spTree>
    <p:extLst>
      <p:ext uri="{BB962C8B-B14F-4D97-AF65-F5344CB8AC3E}">
        <p14:creationId xmlns:p14="http://schemas.microsoft.com/office/powerpoint/2010/main" val="195509585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TotalTime>
  <Words>5025</Words>
  <Application>Microsoft Macintosh PowerPoint</Application>
  <PresentationFormat>Widescreen</PresentationFormat>
  <Paragraphs>1325</Paragraphs>
  <Slides>92</Slides>
  <Notes>5</Notes>
  <HiddenSlides>0</HiddenSlides>
  <MMClips>4</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92</vt:i4>
      </vt:variant>
    </vt:vector>
  </HeadingPairs>
  <TitlesOfParts>
    <vt:vector size="97" baseType="lpstr">
      <vt:lpstr>Arial</vt:lpstr>
      <vt:lpstr>Avenir Book</vt:lpstr>
      <vt:lpstr>Calibri</vt:lpstr>
      <vt:lpstr>Calibri Light</vt:lpstr>
      <vt:lpstr>Office Theme</vt:lpstr>
      <vt:lpstr>Cambridge IGCSE Computer Science 0478</vt:lpstr>
      <vt:lpstr>1.1 Number systems </vt:lpstr>
      <vt:lpstr>Today</vt:lpstr>
      <vt:lpstr>Task:</vt:lpstr>
      <vt:lpstr>Question:</vt:lpstr>
      <vt:lpstr>Convert denary 25 into binary</vt:lpstr>
      <vt:lpstr>Convert denary 69 into binary</vt:lpstr>
      <vt:lpstr>Convert 10110001 into base 10</vt:lpstr>
      <vt:lpstr>Convert 01010101 into denary</vt:lpstr>
      <vt:lpstr>Your phone</vt:lpstr>
      <vt:lpstr>Bits and Bytes</vt:lpstr>
      <vt:lpstr>Calculate </vt:lpstr>
      <vt:lpstr>Register </vt:lpstr>
      <vt:lpstr>Registers</vt:lpstr>
      <vt:lpstr>Control systems</vt:lpstr>
      <vt:lpstr>Control System</vt:lpstr>
      <vt:lpstr>Create your register </vt:lpstr>
      <vt:lpstr>Fill in the blanks</vt:lpstr>
      <vt:lpstr>Hexadecimal </vt:lpstr>
      <vt:lpstr>What is A-F in Hex?</vt:lpstr>
      <vt:lpstr>So what?</vt:lpstr>
      <vt:lpstr>The highest number that can be held </vt:lpstr>
      <vt:lpstr>The highest number</vt:lpstr>
      <vt:lpstr>But….</vt:lpstr>
      <vt:lpstr>Convert 1D8 Hex to Denary</vt:lpstr>
      <vt:lpstr>Convert 3ABC Hex to Denary</vt:lpstr>
      <vt:lpstr>Its easy but you may need a calculator </vt:lpstr>
      <vt:lpstr>5BA to Binary </vt:lpstr>
      <vt:lpstr>Then convert that binary like before</vt:lpstr>
      <vt:lpstr>Task</vt:lpstr>
      <vt:lpstr>Decimal to Hex </vt:lpstr>
      <vt:lpstr>Decimal to Hex</vt:lpstr>
      <vt:lpstr>97 </vt:lpstr>
      <vt:lpstr>97 </vt:lpstr>
      <vt:lpstr>97 </vt:lpstr>
      <vt:lpstr>Decimal to hex</vt:lpstr>
      <vt:lpstr>Where we use Hex?</vt:lpstr>
      <vt:lpstr>Where we use hex</vt:lpstr>
      <vt:lpstr>HTML colour</vt:lpstr>
      <vt:lpstr>So what?</vt:lpstr>
      <vt:lpstr>Task</vt:lpstr>
      <vt:lpstr>MAC Address</vt:lpstr>
      <vt:lpstr>Today</vt:lpstr>
      <vt:lpstr>Question</vt:lpstr>
      <vt:lpstr>Binary Addition</vt:lpstr>
      <vt:lpstr>Binary Addition </vt:lpstr>
      <vt:lpstr>Negative Numbers</vt:lpstr>
      <vt:lpstr>Signed Magnitude </vt:lpstr>
      <vt:lpstr>So why is Signed Magnitude stupid?</vt:lpstr>
      <vt:lpstr>That’s why signed magnitude is stupid</vt:lpstr>
      <vt:lpstr>One’s Complement</vt:lpstr>
      <vt:lpstr>One’s Complement</vt:lpstr>
      <vt:lpstr>One’s Complement </vt:lpstr>
      <vt:lpstr>Two’s Complement</vt:lpstr>
      <vt:lpstr>Two complement </vt:lpstr>
      <vt:lpstr>Let’s try our addition </vt:lpstr>
      <vt:lpstr>That extra 1 on the left</vt:lpstr>
      <vt:lpstr>Today</vt:lpstr>
      <vt:lpstr>Bit Shift</vt:lpstr>
      <vt:lpstr>Left Bit shift</vt:lpstr>
      <vt:lpstr>Left Bit Shift</vt:lpstr>
      <vt:lpstr>Left Bit Shift</vt:lpstr>
      <vt:lpstr>Right Bit Shift</vt:lpstr>
      <vt:lpstr>Right Shift Bit example</vt:lpstr>
      <vt:lpstr>Another Example - 0 0 0 0 0 1 0 1</vt:lpstr>
      <vt:lpstr>Summary </vt:lpstr>
      <vt:lpstr>Most significant bit &amp; Least significant bit</vt:lpstr>
      <vt:lpstr>PROBLEM</vt:lpstr>
      <vt:lpstr>Today</vt:lpstr>
      <vt:lpstr>The public good</vt:lpstr>
      <vt:lpstr>Ownership and Copyright </vt:lpstr>
      <vt:lpstr>Copyright</vt:lpstr>
      <vt:lpstr>Assign copyright</vt:lpstr>
      <vt:lpstr>Ownership</vt:lpstr>
      <vt:lpstr>Software licensing</vt:lpstr>
      <vt:lpstr>Software licensing</vt:lpstr>
      <vt:lpstr>Terms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1.1 Number systems </dc:title>
  <dc:creator>amar anwar</dc:creator>
  <cp:lastModifiedBy>AMAR ANWAR</cp:lastModifiedBy>
  <cp:revision>1</cp:revision>
  <dcterms:created xsi:type="dcterms:W3CDTF">2021-01-15T09:01:22Z</dcterms:created>
  <dcterms:modified xsi:type="dcterms:W3CDTF">2023-03-14T00:48:36Z</dcterms:modified>
</cp:coreProperties>
</file>